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2" r:id="rId5"/>
    <p:sldId id="347" r:id="rId6"/>
    <p:sldId id="381" r:id="rId7"/>
    <p:sldId id="380" r:id="rId8"/>
    <p:sldId id="382" r:id="rId9"/>
    <p:sldId id="375" r:id="rId10"/>
    <p:sldId id="383" r:id="rId11"/>
    <p:sldId id="384" r:id="rId12"/>
    <p:sldId id="385" r:id="rId13"/>
    <p:sldId id="374" r:id="rId14"/>
    <p:sldId id="346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Copas" initials="KAC" lastIdx="2" clrIdx="0"/>
  <p:cmAuthor id="1" name="Lori Scott" initials="LS" lastIdx="3" clrIdx="1"/>
  <p:cmAuthor id="2" name="Rob_Solomon" initials="R" lastIdx="4" clrIdx="2"/>
  <p:cmAuthor id="3" name="whitney_weber" initials="w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7B7FF"/>
    <a:srgbClr val="9999FF"/>
    <a:srgbClr val="003366"/>
    <a:srgbClr val="FFDA3C"/>
    <a:srgbClr val="FAC864"/>
    <a:srgbClr val="FFD32F"/>
    <a:srgbClr val="BFE29C"/>
    <a:srgbClr val="DCE0E4"/>
    <a:srgbClr val="CBCBCB"/>
    <a:srgbClr val="3435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5" autoAdjust="0"/>
    <p:restoredTop sz="94918" autoAdjust="0"/>
  </p:normalViewPr>
  <p:slideViewPr>
    <p:cSldViewPr snapToGrid="0" snapToObjects="1">
      <p:cViewPr varScale="1">
        <p:scale>
          <a:sx n="110" d="100"/>
          <a:sy n="110" d="100"/>
        </p:scale>
        <p:origin x="-288" y="-84"/>
      </p:cViewPr>
      <p:guideLst>
        <p:guide orient="horz" pos="2182"/>
        <p:guide pos="2878"/>
      </p:guideLst>
    </p:cSldViewPr>
  </p:slideViewPr>
  <p:outlineViewPr>
    <p:cViewPr>
      <p:scale>
        <a:sx n="33" d="100"/>
        <a:sy n="33" d="100"/>
      </p:scale>
      <p:origin x="0" y="10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77F0479-E9E6-B746-85CF-EE66F3205CD2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03509D5-8FB2-2147-AD80-295BAFDFB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11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>
                <a:latin typeface="Trebuchet MS"/>
              </a:defRPr>
            </a:lvl1pPr>
          </a:lstStyle>
          <a:p>
            <a:fld id="{97B4ABA6-3E56-8741-9B76-8638831FAAE3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FA8A180E-52CB-DE48-9725-4F81BEF79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42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DD7-8831-FD43-9C32-02B257E7277B}" type="slidenum">
              <a:rPr lang="en-US"/>
              <a:pPr/>
              <a:t>1</a:t>
            </a:fld>
            <a:endParaRPr lang="en-US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142" y="4420870"/>
            <a:ext cx="5152818" cy="4190367"/>
          </a:xfrm>
        </p:spPr>
        <p:txBody>
          <a:bodyPr lIns="108784" tIns="54391" rIns="108784" bIns="54391"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1763" y="3295650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pic>
        <p:nvPicPr>
          <p:cNvPr id="15" name="Picture 9" descr="Logo_Inline-Tag.png"/>
          <p:cNvPicPr>
            <a:picLocks noChangeAspect="1"/>
          </p:cNvPicPr>
          <p:nvPr userDrawn="1"/>
        </p:nvPicPr>
        <p:blipFill>
          <a:blip r:embed="rId2"/>
          <a:srcRect b="-12639"/>
          <a:stretch>
            <a:fillRect/>
          </a:stretch>
        </p:blipFill>
        <p:spPr bwMode="auto">
          <a:xfrm>
            <a:off x="4340225" y="3794125"/>
            <a:ext cx="3513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793" y="1124712"/>
            <a:ext cx="3008042" cy="1357081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573838"/>
            <a:chOff x="0" y="0"/>
            <a:chExt cx="9144000" cy="65742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74818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174818"/>
              <a:ext cx="9144000" cy="53994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01B6-D1DC-44CE-A07F-1DEC4F840948}" type="datetimeFigureOut">
              <a:rPr lang="en-US"/>
              <a:pPr>
                <a:defRPr/>
              </a:pPr>
              <a:t>10/3/2012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14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149C-A224-46E2-82DF-612F4521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10/3/2012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10/3/2012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576"/>
            <a:ext cx="8229600" cy="494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4844A1F6-ED14-C94B-98CF-52FCF40DDEB1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pilot.natureserve.org/help/biotics_webhelp_entryfil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ticssupport.natureserve.org/categories/13431/forums/53057/topics/64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oticspilot.natureserve.org/biotics/login.jsp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ioticssupport.natureserve.org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435029"/>
            <a:ext cx="7805056" cy="28415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Biotics 5 Prototype testing</a:t>
            </a:r>
            <a:br>
              <a:rPr lang="en-US" sz="4000" dirty="0" smtClean="0"/>
            </a:br>
            <a:r>
              <a:rPr lang="en-US" sz="4000" dirty="0" smtClean="0"/>
              <a:t>Milestone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Thursday, </a:t>
            </a:r>
            <a:r>
              <a:rPr lang="en-US" sz="2700" i="1" dirty="0" err="1" smtClean="0"/>
              <a:t>october</a:t>
            </a:r>
            <a:r>
              <a:rPr lang="en-US" sz="2700" i="1" dirty="0" smtClean="0"/>
              <a:t> 4, 2012</a:t>
            </a:r>
            <a:br>
              <a:rPr lang="en-US" sz="2700" i="1" dirty="0" smtClean="0"/>
            </a:br>
            <a:r>
              <a:rPr lang="en-US" sz="2700" i="1" dirty="0" smtClean="0"/>
              <a:t>2:30 – 4:00 PM EST</a:t>
            </a:r>
            <a:endParaRPr lang="en-US" sz="27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Network release: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Wednesday, October 24</a:t>
            </a:r>
            <a:r>
              <a:rPr lang="en-US" baseline="30000" dirty="0" smtClean="0"/>
              <a:t>th</a:t>
            </a:r>
            <a:r>
              <a:rPr lang="en-US" dirty="0" smtClean="0"/>
              <a:t>, 2:30 – 4:00 PM Eastern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Thursday, October 25</a:t>
            </a:r>
            <a:r>
              <a:rPr lang="en-US" baseline="30000" dirty="0" smtClean="0"/>
              <a:t>th</a:t>
            </a:r>
            <a:r>
              <a:rPr lang="en-US" dirty="0" smtClean="0"/>
              <a:t>, 2:30 – 4:00 PM Eastern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Milestone 4 release: 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Thursday, November 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2:30 – 4:00 PM Eastern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Spatial configuration details – possible interim meeting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User-suggested topics: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If you have a specific topic you would like us to cover  in an upcoming meetings let us know preferably no later than the week prior to that meeting</a:t>
            </a:r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endParaRPr lang="en-US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904731" y="1978702"/>
            <a:ext cx="5334538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Discussion/Questions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New Release – Milestone 3</a:t>
            </a:r>
            <a:endParaRPr lang="en-US" sz="3600" dirty="0"/>
          </a:p>
          <a:p>
            <a:pPr marL="1657350" lvl="2" indent="-857250"/>
            <a:r>
              <a:rPr lang="en-US" dirty="0" smtClean="0"/>
              <a:t>Release Notes</a:t>
            </a:r>
          </a:p>
          <a:p>
            <a:pPr marL="1657350" lvl="2" indent="-857250"/>
            <a:r>
              <a:rPr lang="en-US" dirty="0" smtClean="0"/>
              <a:t>Test Plan</a:t>
            </a:r>
          </a:p>
          <a:p>
            <a:pPr marL="1657350" lvl="2" indent="-857250"/>
            <a:r>
              <a:rPr lang="en-US" dirty="0" smtClean="0"/>
              <a:t>New Documentation</a:t>
            </a:r>
          </a:p>
          <a:p>
            <a:pPr marL="1657350" lvl="2" indent="-857250"/>
            <a:r>
              <a:rPr lang="en-US" dirty="0" smtClean="0"/>
              <a:t>Demo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Providing Feedback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Upcoming schedule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Discussion/Questions</a:t>
            </a:r>
          </a:p>
        </p:txBody>
      </p:sp>
    </p:spTree>
    <p:extLst>
      <p:ext uri="{BB962C8B-B14F-4D97-AF65-F5344CB8AC3E}">
        <p14:creationId xmlns=""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 &amp;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Release Notes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Test Plan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</a:rPr>
              <a:t>New documentation</a:t>
            </a:r>
          </a:p>
          <a:p>
            <a:pPr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3600" dirty="0" smtClean="0">
                <a:solidFill>
                  <a:schemeClr val="tx2"/>
                </a:solidFill>
                <a:latin typeface="Trebuchet MS"/>
              </a:rPr>
              <a:t>Testing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/>
                <a:hlinkClick r:id="rId4"/>
              </a:rPr>
              <a:t>Clear your cache!</a:t>
            </a:r>
            <a:endParaRPr lang="en-US" dirty="0" smtClean="0">
              <a:solidFill>
                <a:schemeClr val="tx2"/>
              </a:solidFill>
              <a:latin typeface="Trebuchet MS"/>
            </a:endParaRPr>
          </a:p>
          <a:p>
            <a:pPr marL="861822" indent="-857250">
              <a:buFont typeface="+mj-lt"/>
              <a:buAutoNum type="arabicPeriod"/>
            </a:pPr>
            <a:endParaRPr lang="en-US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Milestone 3 Demo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74" y="931808"/>
            <a:ext cx="7404452" cy="577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Providing Feedback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33393"/>
          <a:stretch>
            <a:fillRect/>
          </a:stretch>
        </p:blipFill>
        <p:spPr bwMode="auto">
          <a:xfrm>
            <a:off x="348762" y="1235753"/>
            <a:ext cx="8446477" cy="43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401532"/>
          <a:ext cx="8839200" cy="3484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39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identified by Pilot Programs – Resolved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BX-120: Add</a:t>
                      </a:r>
                      <a:r>
                        <a:rPr lang="en-US" sz="1800" baseline="0" dirty="0" smtClean="0"/>
                        <a:t> reference scale to scale bar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BX-131: Drawing toolbar redo operation can remove entire drawing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BX-161: Indicate which drawing tools are modes and which are one-time use tools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BX-201: Increase size of feature</a:t>
                      </a:r>
                      <a:r>
                        <a:rPr lang="en-US" sz="1800" baseline="0" dirty="0" smtClean="0"/>
                        <a:t> Details window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BX-207: Feature Search: expand Get Unique Values section so data can be read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BX-234:</a:t>
                      </a:r>
                      <a:r>
                        <a:rPr lang="en-US" sz="1800" baseline="0" dirty="0" smtClean="0"/>
                        <a:t> Improve performance of drawing tools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BX-284:</a:t>
                      </a:r>
                      <a:r>
                        <a:rPr lang="en-US" sz="1800" baseline="0" dirty="0" smtClean="0"/>
                        <a:t> Security error occurs when trying to delete EOs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BX-291: Cannot create EO for Elements that do not already have at least</a:t>
                      </a:r>
                      <a:r>
                        <a:rPr lang="en-US" sz="1800" baseline="0" dirty="0" smtClean="0"/>
                        <a:t> one EO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85750" y="1173192"/>
          <a:ext cx="8524875" cy="53380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24875"/>
              </a:tblGrid>
              <a:tr h="556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identified by Pilot Programs – Open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BX-46: Feature Search</a:t>
                      </a:r>
                      <a:r>
                        <a:rPr lang="en-US" sz="1800" baseline="0" dirty="0" smtClean="0"/>
                        <a:t> in map viewer fails when trying to ‘Get Unique Values’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BX-78: Remember Measure Unit setting or allow default setting to be configured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BX-89: Snap</a:t>
                      </a:r>
                      <a:r>
                        <a:rPr lang="en-US" sz="1800" baseline="0" dirty="0" smtClean="0"/>
                        <a:t> to feature using Measure tool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BX-90: Add</a:t>
                      </a:r>
                      <a:r>
                        <a:rPr lang="en-US" sz="1800" baseline="0" dirty="0" smtClean="0"/>
                        <a:t> Zoom By tool or ability to configure Find Location tool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BX-99: Add keep-alive heartbeat to map viewer and other pages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BX-104: Provide distance measurement while digitizing SF Line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BX-109: Identify only works</a:t>
                      </a:r>
                      <a:r>
                        <a:rPr lang="en-US" sz="1800" baseline="0" dirty="0" smtClean="0"/>
                        <a:t> on first layer in multi-layer map service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BX-112: Add Flash option to Source Feature and Sub-EO section within EO Details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BX-113: Indicate search has been completed in Filter Layer Search by providing count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BX-116: Improvements to Choose Principal EO window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BX-120: Add reference scale to scale bar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BX-148: Filter Layer – make</a:t>
                      </a:r>
                      <a:r>
                        <a:rPr lang="en-US" sz="1800" baseline="0" dirty="0" smtClean="0"/>
                        <a:t> Service a dropdown list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85750" y="1173192"/>
          <a:ext cx="8524875" cy="53380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24875"/>
              </a:tblGrid>
              <a:tr h="556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identified by Pilot Programs – Open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BX-156: Ability to save and apply saved filters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BX-167:</a:t>
                      </a:r>
                      <a:r>
                        <a:rPr lang="en-US" sz="1800" baseline="0" dirty="0" smtClean="0"/>
                        <a:t> Save current extents and layers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BX-170:</a:t>
                      </a:r>
                      <a:r>
                        <a:rPr lang="en-US" sz="1800" baseline="0" dirty="0" smtClean="0"/>
                        <a:t> Legend formatting – left justify text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BX-172: Symbolize layers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BX-176: Add fields to EO working list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BX-178: Add</a:t>
                      </a:r>
                      <a:r>
                        <a:rPr lang="en-US" sz="1800" baseline="0" dirty="0" smtClean="0"/>
                        <a:t> new field to Site search window and working list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BX-181: Select fields that user can see in results or working list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BX-183: Record maintenance page improvements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BX-188: Make map tools always available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BX-191: Add functionality to jump to EOR from ESR or CAS record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BX-196: Populate Details windows from Oracle views not used elsewhere by application 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BX-197: Labeling features on</a:t>
                      </a:r>
                      <a:r>
                        <a:rPr lang="en-US" sz="1800" baseline="0" dirty="0" smtClean="0"/>
                        <a:t> map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85750" y="1155940"/>
          <a:ext cx="8524875" cy="54229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24875"/>
              </a:tblGrid>
              <a:tr h="556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identified by Pilot Programs – Open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BX-198: Improve legend aesthetics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BX-203: Format the Identify Results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BX-204: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basemaps</a:t>
                      </a:r>
                      <a:r>
                        <a:rPr lang="en-US" sz="1800" baseline="0" dirty="0" smtClean="0"/>
                        <a:t>… can we turn them off?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BX-255: Improvements to Source Features to include</a:t>
                      </a:r>
                      <a:r>
                        <a:rPr lang="en-US" sz="1800" baseline="0" dirty="0" smtClean="0"/>
                        <a:t> in Proposed EO window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BX-260: error</a:t>
                      </a:r>
                      <a:r>
                        <a:rPr lang="en-US" sz="1800" baseline="0" dirty="0" smtClean="0"/>
                        <a:t> in Test Plan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BX-282: adding </a:t>
                      </a:r>
                      <a:r>
                        <a:rPr lang="en-US" sz="1800" dirty="0" err="1" smtClean="0"/>
                        <a:t>shapefiles</a:t>
                      </a:r>
                      <a:r>
                        <a:rPr lang="en-US" sz="1800" baseline="0" dirty="0" smtClean="0"/>
                        <a:t> &amp; other spatial layers to map viewer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BX-283: Export managed layers to </a:t>
                      </a:r>
                      <a:r>
                        <a:rPr lang="en-US" sz="1800" dirty="0" err="1" smtClean="0"/>
                        <a:t>shapefile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BX-290: record format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BX-294: Add graphic to map to indicate location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BX-295: When SF removed from EO, reassess separation distance and indicate if SFs no longer within originally specified SD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BX-296: Modify Shape: Point &amp; Line – tries</a:t>
                      </a:r>
                      <a:r>
                        <a:rPr lang="en-US" sz="1800" baseline="0" dirty="0" smtClean="0"/>
                        <a:t> to edit polygonal shape rather than original feature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>NatureServe PowerPoint template in PRESENTATION FORMAT. Edit to create new presentations.</Document_x0020_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0" ma:contentTypeDescription="Create a new document." ma:contentTypeScope="" ma:versionID="630b7b3fda4e077c86f276422b6f7212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C4EBBB-289D-443C-AA73-49573E0F447A}">
  <ds:schemaRefs>
    <ds:schemaRef ds:uri="http://www.w3.org/XML/1998/namespace"/>
    <ds:schemaRef ds:uri="http://purl.org/dc/dcmitype/"/>
    <ds:schemaRef ds:uri="http://purl.org/dc/elements/1.1/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99F6A7A-3B23-4FA0-87FC-E3086027C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EEA7957-7608-46B3-B175-4B6EEE05C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8706</TotalTime>
  <Words>610</Words>
  <Application>Microsoft Office PowerPoint</Application>
  <PresentationFormat>On-screen Show (4:3)</PresentationFormat>
  <Paragraphs>139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Biotics 5 Prototype testing Milestone 3 Thursday, october 4, 2012 2:30 – 4:00 PM EST</vt:lpstr>
      <vt:lpstr>Agenda</vt:lpstr>
      <vt:lpstr>Release Notes &amp; Testing</vt:lpstr>
      <vt:lpstr>Milestone 3 Demo</vt:lpstr>
      <vt:lpstr>Providing Feedback</vt:lpstr>
      <vt:lpstr>What you have reported</vt:lpstr>
      <vt:lpstr>What you have reported</vt:lpstr>
      <vt:lpstr>What you have reported</vt:lpstr>
      <vt:lpstr>What you have reported</vt:lpstr>
      <vt:lpstr>Upcoming Schedule</vt:lpstr>
      <vt:lpstr>Discussion/Questions</vt:lpstr>
    </vt:vector>
  </TitlesOfParts>
  <Company>NatureServe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Kyle Copas</dc:creator>
  <cp:lastModifiedBy>whitney_weber</cp:lastModifiedBy>
  <cp:revision>411</cp:revision>
  <cp:lastPrinted>2012-04-19T17:27:33Z</cp:lastPrinted>
  <dcterms:created xsi:type="dcterms:W3CDTF">2010-06-22T21:10:03Z</dcterms:created>
  <dcterms:modified xsi:type="dcterms:W3CDTF">2012-10-03T16:18:04Z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