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2" r:id="rId5"/>
    <p:sldId id="347" r:id="rId6"/>
    <p:sldId id="381" r:id="rId7"/>
    <p:sldId id="380" r:id="rId8"/>
    <p:sldId id="384" r:id="rId9"/>
    <p:sldId id="385" r:id="rId10"/>
    <p:sldId id="382" r:id="rId11"/>
    <p:sldId id="375" r:id="rId12"/>
    <p:sldId id="383" r:id="rId13"/>
    <p:sldId id="374" r:id="rId14"/>
    <p:sldId id="346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  <p:cmAuthor id="2" name="Rob_Solomon" initials="R" lastIdx="4" clrIdx="2"/>
  <p:cmAuthor id="3" name="whitney_weber" initials="w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B7FF"/>
    <a:srgbClr val="9999FF"/>
    <a:srgbClr val="003366"/>
    <a:srgbClr val="FFDA3C"/>
    <a:srgbClr val="FAC864"/>
    <a:srgbClr val="FFD32F"/>
    <a:srgbClr val="BFE29C"/>
    <a:srgbClr val="DCE0E4"/>
    <a:srgbClr val="CBCBCB"/>
    <a:srgbClr val="3435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5" autoAdjust="0"/>
    <p:restoredTop sz="94918" autoAdjust="0"/>
  </p:normalViewPr>
  <p:slideViewPr>
    <p:cSldViewPr snapToGrid="0" snapToObjects="1">
      <p:cViewPr varScale="1">
        <p:scale>
          <a:sx n="93" d="100"/>
          <a:sy n="93" d="100"/>
        </p:scale>
        <p:origin x="-1158" y="-96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Biotics</a:t>
            </a:r>
            <a:r>
              <a:rPr lang="en-US" dirty="0" smtClean="0"/>
              <a:t>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</a:t>
            </a:r>
            <a:r>
              <a:rPr lang="en-US" dirty="0" err="1" smtClean="0"/>
              <a:t>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</a:t>
            </a:r>
            <a:r>
              <a:rPr lang="en-US" b="0" baseline="0" dirty="0" err="1" smtClean="0"/>
              <a:t>Biotics</a:t>
            </a:r>
            <a:r>
              <a:rPr lang="en-US" b="0" baseline="0" dirty="0" smtClean="0"/>
              <a:t>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1/10/2013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pilot.natureserve.org/help/biotics_webhelp_entryfil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ticssupport.natureserve.org/categories/13431/forums/53057/topics/64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oticspilot.natureserve.org/biotics/login.jsp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Biotics 5 Prototype testing</a:t>
            </a:r>
            <a:br>
              <a:rPr lang="en-US" sz="4000" dirty="0" smtClean="0"/>
            </a:br>
            <a:r>
              <a:rPr lang="en-US" sz="4000" dirty="0" smtClean="0"/>
              <a:t>Milestone 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Thursday, </a:t>
            </a:r>
            <a:r>
              <a:rPr lang="en-US" sz="2700" i="1" dirty="0" err="1" smtClean="0"/>
              <a:t>january</a:t>
            </a:r>
            <a:r>
              <a:rPr lang="en-US" sz="2700" i="1" dirty="0" smtClean="0"/>
              <a:t> 10, 2012</a:t>
            </a:r>
            <a:br>
              <a:rPr lang="en-US" sz="2700" i="1" dirty="0" smtClean="0"/>
            </a:br>
            <a:r>
              <a:rPr lang="en-US" sz="2700" i="1" dirty="0" smtClean="0"/>
              <a:t>2:30 – 4:00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Milestone 7 release: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Thursday</a:t>
            </a:r>
            <a:r>
              <a:rPr lang="en-US" sz="3200" smtClean="0"/>
              <a:t>, February 7</a:t>
            </a:r>
            <a:r>
              <a:rPr lang="en-US" sz="3200" baseline="30000" smtClean="0"/>
              <a:t>th</a:t>
            </a:r>
            <a:r>
              <a:rPr lang="en-US" sz="3200" smtClean="0"/>
              <a:t> </a:t>
            </a:r>
            <a:endParaRPr lang="en-US" sz="3200" dirty="0" smtClean="0"/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2:30 – 4:00 PM Eastern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User-suggested topics: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If you have a specific topic you would like us to cover  in an upcoming meetings let us know preferably no later than the week prior to that meeting</a:t>
            </a:r>
          </a:p>
          <a:p>
            <a:pPr>
              <a:spcBef>
                <a:spcPts val="1800"/>
              </a:spcBef>
            </a:pPr>
            <a:endParaRPr lang="en-US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Discussion/Questions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New Release – Milestone 6</a:t>
            </a:r>
            <a:endParaRPr lang="en-US" sz="3600" dirty="0"/>
          </a:p>
          <a:p>
            <a:pPr marL="1657350" lvl="2" indent="-857250"/>
            <a:r>
              <a:rPr lang="en-US" dirty="0" smtClean="0"/>
              <a:t>Release Notes</a:t>
            </a:r>
          </a:p>
          <a:p>
            <a:pPr marL="1657350" lvl="2" indent="-857250"/>
            <a:r>
              <a:rPr lang="en-US" dirty="0" smtClean="0"/>
              <a:t>Test Plan</a:t>
            </a:r>
          </a:p>
          <a:p>
            <a:pPr marL="1657350" lvl="2" indent="-857250"/>
            <a:r>
              <a:rPr lang="en-US" dirty="0" smtClean="0"/>
              <a:t>Demo</a:t>
            </a:r>
          </a:p>
          <a:p>
            <a:pPr marL="1657350" lvl="2" indent="-857250"/>
            <a:r>
              <a:rPr lang="en-US" dirty="0" smtClean="0"/>
              <a:t>Development &amp; Milestone Release Plan</a:t>
            </a:r>
            <a:endParaRPr lang="en-US" dirty="0" smtClean="0"/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Providing Feedback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Upcoming schedule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Discussion/Questions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 &amp;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Release Notes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Test Plan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600" dirty="0" smtClean="0">
                <a:solidFill>
                  <a:schemeClr val="tx2"/>
                </a:solidFill>
                <a:latin typeface="Trebuchet MS"/>
              </a:rPr>
              <a:t>Testing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/>
                <a:hlinkClick r:id="rId4"/>
              </a:rPr>
              <a:t>Clear your cache!</a:t>
            </a:r>
            <a:endParaRPr lang="en-US" dirty="0" smtClean="0">
              <a:solidFill>
                <a:schemeClr val="tx2"/>
              </a:solidFill>
              <a:latin typeface="Trebuchet MS"/>
            </a:endParaRPr>
          </a:p>
          <a:p>
            <a:pPr marL="861822" indent="-857250">
              <a:buFont typeface="+mj-lt"/>
              <a:buAutoNum type="arabicPeriod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Milestone 6 Demo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74" y="931808"/>
            <a:ext cx="7404452" cy="577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29600" cy="7178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Development &amp; Milestone Release Plan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6476721"/>
              </p:ext>
            </p:extLst>
          </p:nvPr>
        </p:nvGraphicFramePr>
        <p:xfrm>
          <a:off x="304800" y="1289676"/>
          <a:ext cx="8576441" cy="5040841"/>
        </p:xfrm>
        <a:graphic>
          <a:graphicData uri="http://schemas.openxmlformats.org/drawingml/2006/table">
            <a:tbl>
              <a:tblPr>
                <a:effectLst>
                  <a:outerShdw blurRad="50800" dist="1778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3379"/>
                <a:gridCol w="1061545"/>
                <a:gridCol w="6621517"/>
              </a:tblGrid>
              <a:tr h="308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Month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Milestone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Functionality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</a:tr>
              <a:tr h="9239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January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MS – 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Performance enhancements &amp; usability improvements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New record pages for National and Global Ranking, EO Rank Specs, EO Specs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Map viewer bug fixes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Support for custom projections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User profile management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933450" algn="l"/>
                        </a:tabLst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Remaining record page types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933450" algn="l"/>
                        </a:tabLst>
                        <a:defRPr/>
                      </a:pPr>
                      <a:r>
                        <a:rPr lang="en-US" sz="1500" i="1" dirty="0" smtClean="0">
                          <a:latin typeface="+mn-lt"/>
                          <a:ea typeface="Calibri"/>
                          <a:cs typeface="Times New Roman"/>
                        </a:rPr>
                        <a:t>Complete process requirements for data exchange</a:t>
                      </a:r>
                      <a:endParaRPr lang="en-US" sz="15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9264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February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MS – 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Begin implementation for editing SFs and EOs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Implement navigation between SFs and EOs on the map viewer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i="1" dirty="0" smtClean="0">
                          <a:latin typeface="+mn-lt"/>
                          <a:ea typeface="Calibri"/>
                          <a:cs typeface="Times New Roman"/>
                        </a:rPr>
                        <a:t>Design architecture for spatial attribute calculations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i="1" dirty="0" smtClean="0">
                          <a:latin typeface="+mn-lt"/>
                          <a:ea typeface="Calibri"/>
                          <a:cs typeface="Times New Roman"/>
                        </a:rPr>
                        <a:t>Design architecture for archiving shapes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i="1" dirty="0" smtClean="0">
                          <a:latin typeface="+mn-lt"/>
                          <a:ea typeface="Calibri"/>
                          <a:cs typeface="Times New Roman"/>
                        </a:rPr>
                        <a:t>Design workflow for editing SFs and EOs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i="1" dirty="0" smtClean="0">
                          <a:latin typeface="+mn-lt"/>
                          <a:ea typeface="Calibri"/>
                          <a:cs typeface="Times New Roman"/>
                        </a:rPr>
                        <a:t>Design data exchange implementation</a:t>
                      </a: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7081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March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Calibri"/>
                          <a:ea typeface="Calibri"/>
                          <a:cs typeface="Times New Roman"/>
                        </a:rPr>
                        <a:t>MS-8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Finish implementation of editing SFs and EOs</a:t>
                      </a: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Implement spatial attribute calculations</a:t>
                      </a: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Implement archiving shapes</a:t>
                      </a: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Implement spatial support for conservation sites and </a:t>
                      </a:r>
                      <a:r>
                        <a:rPr lang="en-US" sz="1500" dirty="0" err="1" smtClean="0">
                          <a:latin typeface="+mn-lt"/>
                          <a:ea typeface="Calibri"/>
                          <a:cs typeface="Times New Roman"/>
                        </a:rPr>
                        <a:t>equisites</a:t>
                      </a:r>
                      <a:endParaRPr lang="en-US" sz="15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Data exchange prototype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Development &amp; Milestone Release Plan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6476721"/>
              </p:ext>
            </p:extLst>
          </p:nvPr>
        </p:nvGraphicFramePr>
        <p:xfrm>
          <a:off x="304800" y="1289676"/>
          <a:ext cx="8576441" cy="4915746"/>
        </p:xfrm>
        <a:graphic>
          <a:graphicData uri="http://schemas.openxmlformats.org/drawingml/2006/table">
            <a:tbl>
              <a:tblPr>
                <a:effectLst>
                  <a:outerShdw blurRad="50800" dist="1778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3379"/>
                <a:gridCol w="1555531"/>
                <a:gridCol w="6127531"/>
              </a:tblGrid>
              <a:tr h="308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Month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Milestone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Functionality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</a:tr>
              <a:tr h="9239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April - June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MS 9 – 11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Specifics  of each milestone  - </a:t>
                      </a:r>
                      <a:r>
                        <a:rPr lang="en-US" sz="1500" baseline="0" dirty="0" smtClean="0">
                          <a:latin typeface="+mn-lt"/>
                          <a:ea typeface="Calibri"/>
                          <a:cs typeface="Times New Roman"/>
                        </a:rPr>
                        <a:t>TBD</a:t>
                      </a:r>
                      <a:endParaRPr lang="en-US" sz="15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Remaining record page types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Improve drawing toolbars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User management and security configuration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Administrative functionality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Finish data exchange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Batch import/export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Support for other map services (WMS, Feature Services, Image Services, KML, etc)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Observation integration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Observation workflow (generating SFs, propagating changes to SFs and EOs,)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Printing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Saving and initializing to map states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Bookmarking places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Customizing the spatial library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Uploading, viewing, and working with shape files</a:t>
                      </a:r>
                      <a:endParaRPr lang="en-US" sz="14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9264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June</a:t>
                      </a:r>
                      <a:r>
                        <a:rPr lang="en-US" sz="15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5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+mn-lt"/>
                          <a:ea typeface="Calibri"/>
                          <a:cs typeface="Times New Roman"/>
                        </a:rPr>
                        <a:t>Public Release Candidate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i="0" dirty="0" smtClean="0">
                          <a:latin typeface="+mn-lt"/>
                          <a:ea typeface="Calibri"/>
                          <a:cs typeface="Times New Roman"/>
                        </a:rPr>
                        <a:t>End of June: start making public release available</a:t>
                      </a: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Providing Feedback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0553" r="49511" b="21803"/>
          <a:stretch>
            <a:fillRect/>
          </a:stretch>
        </p:blipFill>
        <p:spPr bwMode="auto">
          <a:xfrm>
            <a:off x="401408" y="1048147"/>
            <a:ext cx="5002413" cy="52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166389"/>
          <a:ext cx="8839200" cy="540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Resolved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BX-88: Change cursor when selecting rows from search result dialogs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BX-399: Buffer Tool gives error when buffering point and line SFs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BX-413: "When creating a Source Feature:  the </a:t>
                      </a:r>
                      <a:r>
                        <a:rPr lang="en-US" sz="1800" dirty="0" err="1" smtClean="0"/>
                        <a:t>Locational</a:t>
                      </a:r>
                      <a:r>
                        <a:rPr lang="en-US" sz="1800" dirty="0" smtClean="0"/>
                        <a:t> Uncertainty Type options are not indented when Conceptual Feature Type is Point or Line"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BX-475: newly created SF graphic disappears during final steps of SF creation workflow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BX-480: Do not automatically collapse map resources trees when refreshing its state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BX-531: Review Related Record navigation menus for all implemented</a:t>
                      </a:r>
                      <a:r>
                        <a:rPr lang="en-US" sz="1800" baseline="0" dirty="0" smtClean="0"/>
                        <a:t> records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BX-536: Improve speed of opening records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BX-540: The Previous button on the Separation Distance Comments dialog does not work when creating a new EO using only Independent SFs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BX-541: Location section is not shown for a new EO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BX-547: "Change default in Feature Search to NOT have ""Immediately Show Details"" indicated"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BX-549: Error message - Identifying Watershed &amp; Quad layers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173192"/>
          <a:ext cx="8524875" cy="17520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556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Submitted since the last meeting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-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BX-565:</a:t>
                      </a:r>
                      <a:r>
                        <a:rPr lang="en-US" sz="1800" baseline="0" dirty="0" smtClean="0"/>
                        <a:t>  Problem with initial order of Element Search results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BX-566:</a:t>
                      </a:r>
                      <a:r>
                        <a:rPr lang="en-US" sz="1800" baseline="0" dirty="0" smtClean="0"/>
                        <a:t>  Navigating through records of same type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BX-594: Change placement of “Open records in list</a:t>
                      </a:r>
                      <a:r>
                        <a:rPr lang="en-US" sz="1800" smtClean="0"/>
                        <a:t>” function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Props1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FC4EBBB-289D-443C-AA73-49573E0F447A}">
  <ds:schemaRefs>
    <ds:schemaRef ds:uri="http://www.w3.org/XML/1998/namespace"/>
    <ds:schemaRef ds:uri="http://purl.org/dc/dcmitype/"/>
    <ds:schemaRef ds:uri="http://purl.org/dc/elements/1.1/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9516</TotalTime>
  <Words>533</Words>
  <Application>Microsoft Office PowerPoint</Application>
  <PresentationFormat>On-screen Show (4:3)</PresentationFormat>
  <Paragraphs>154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Biotics 5 Prototype testing Milestone 6 Thursday, january 10, 2012 2:30 – 4:00 PM EST</vt:lpstr>
      <vt:lpstr>Agenda</vt:lpstr>
      <vt:lpstr>Release Notes &amp; Testing</vt:lpstr>
      <vt:lpstr>Milestone 6 Demo</vt:lpstr>
      <vt:lpstr>Development &amp; Milestone Release Plan</vt:lpstr>
      <vt:lpstr>Development &amp; Milestone Release Plan</vt:lpstr>
      <vt:lpstr>Providing Feedback</vt:lpstr>
      <vt:lpstr>What you have reported</vt:lpstr>
      <vt:lpstr>What you have reported</vt:lpstr>
      <vt:lpstr>Upcoming Schedule</vt:lpstr>
      <vt:lpstr>Discussion/Questions</vt:lpstr>
    </vt:vector>
  </TitlesOfParts>
  <Company>NatureServe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Rob_Solomon</cp:lastModifiedBy>
  <cp:revision>443</cp:revision>
  <cp:lastPrinted>2012-04-19T17:27:33Z</cp:lastPrinted>
  <dcterms:created xsi:type="dcterms:W3CDTF">2010-06-22T21:10:03Z</dcterms:created>
  <dcterms:modified xsi:type="dcterms:W3CDTF">2013-01-10T18:53:05Z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