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5"/>
  </p:sldMasterIdLst>
  <p:notesMasterIdLst>
    <p:notesMasterId r:id="rId25"/>
  </p:notesMasterIdLst>
  <p:handoutMasterIdLst>
    <p:handoutMasterId r:id="rId26"/>
  </p:handoutMasterIdLst>
  <p:sldIdLst>
    <p:sldId id="302" r:id="rId16"/>
    <p:sldId id="347" r:id="rId17"/>
    <p:sldId id="492" r:id="rId18"/>
    <p:sldId id="490" r:id="rId19"/>
    <p:sldId id="487" r:id="rId20"/>
    <p:sldId id="488" r:id="rId21"/>
    <p:sldId id="489" r:id="rId22"/>
    <p:sldId id="493" r:id="rId23"/>
    <p:sldId id="346" r:id="rId24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  <p:cmAuthor id="4" name="Donna Reynolds" initials="DR" lastIdx="0" clrIdx="4">
    <p:extLst>
      <p:ext uri="{19B8F6BF-5375-455C-9EA6-DF929625EA0E}">
        <p15:presenceInfo xmlns:p15="http://schemas.microsoft.com/office/powerpoint/2012/main" userId="S-1-5-21-4286546720-1524075773-111777985-1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CBCBCB"/>
    <a:srgbClr val="DCE0E4"/>
    <a:srgbClr val="003366"/>
    <a:srgbClr val="FAC864"/>
    <a:srgbClr val="FFDA3C"/>
    <a:srgbClr val="B7B7FF"/>
    <a:srgbClr val="9999FF"/>
    <a:srgbClr val="FFD32F"/>
    <a:srgbClr val="BFE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81332" autoAdjust="0"/>
  </p:normalViewPr>
  <p:slideViewPr>
    <p:cSldViewPr snapToGrid="0" snapToObjects="1">
      <p:cViewPr varScale="1">
        <p:scale>
          <a:sx n="105" d="100"/>
          <a:sy n="105" d="100"/>
        </p:scale>
        <p:origin x="660" y="78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1571" y="7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9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1.xml"/><Relationship Id="rId23" Type="http://schemas.openxmlformats.org/officeDocument/2006/relationships/slide" Target="slides/slide8.xml"/><Relationship Id="rId28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Coming</a:t>
            </a:r>
            <a:r>
              <a:rPr lang="en-US" i="1" baseline="0" dirty="0"/>
              <a:t> in December – Biotics Roadmap Review webinar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83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97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 22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E35D82-6B97-4D17-A4BF-C558B33902A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49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41763" y="328683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00" dirty="0">
                <a:solidFill>
                  <a:srgbClr val="DCE0E4"/>
                </a:solidFill>
              </a:rPr>
              <a:t>[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00" dirty="0">
                <a:solidFill>
                  <a:srgbClr val="DCE0E4"/>
                </a:solidFill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074911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2ED9-8D6B-4339-9A22-3E64700050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3877-0563-447B-ACC1-BF6FA4A108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8140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8B42E-C7BA-4747-9FFE-855AF69A7B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DEA50-AEDF-4CBC-8F41-FEC2C90818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519556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0660-D2A8-4569-917C-3B2FE0792E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3B33-C1B7-4734-8A80-26F81885FC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80636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781B-4673-4A45-8EDD-0AA00EA30C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71BE-F1F6-4ECD-AF65-1B33249CEC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05991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206375"/>
            <a:ext cx="8302625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7038" y="1266825"/>
            <a:ext cx="4067175" cy="5178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66825"/>
            <a:ext cx="4068762" cy="5178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1866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A3E46-A394-4EB7-9C7E-F546F7237F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3E857-05FF-4091-A2A7-3EC1010A13A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147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184274"/>
            <a:ext cx="8229600" cy="5291851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094956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184274"/>
            <a:ext cx="8229600" cy="5291851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380604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 rot="10800000">
            <a:off x="148290" y="1174746"/>
            <a:ext cx="899571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373646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 rot="10800000">
            <a:off x="148290" y="1174746"/>
            <a:ext cx="8995710" cy="5518776"/>
          </a:xfrm>
          <a:prstGeom prst="round1Rect">
            <a:avLst/>
          </a:prstGeom>
          <a:solidFill>
            <a:schemeClr val="bg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04767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>
            <a:off x="148291" y="-1"/>
            <a:ext cx="8995709" cy="2139640"/>
          </a:xfrm>
          <a:prstGeom prst="round1Rect">
            <a:avLst/>
          </a:prstGeom>
          <a:solidFill>
            <a:srgbClr val="FFEA8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148290" y="1174746"/>
            <a:ext cx="899571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184274"/>
            <a:ext cx="8229600" cy="5291851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880399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>
            <a:off x="148291" y="-1"/>
            <a:ext cx="8995709" cy="2139640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148290" y="1174746"/>
            <a:ext cx="8995710" cy="5518776"/>
          </a:xfrm>
          <a:prstGeom prst="round1Rect">
            <a:avLst/>
          </a:prstGeom>
          <a:solidFill>
            <a:srgbClr val="FFEA8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184274"/>
            <a:ext cx="8229600" cy="5291851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334171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11BD-3CCE-4E88-A9EA-A4E0CA97FB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D79C1-70A9-446B-B4DF-2FF881496E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0433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4275"/>
            <a:ext cx="822960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2B4A6378-6253-404D-8D7A-5ADDF33ECC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4D998C53-BE50-4C3A-A239-9450C4FB99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5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4" r:id="rId15"/>
  </p:sldLayoutIdLst>
  <p:transition spd="slow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200"/>
        </a:spcAft>
        <a:buFont typeface="Arial" pitchFamily="34" charset="0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oticssupport.natureserve.org/solution/articles/225121-survey-results-biotics-5-development-priorities-roadmap-2017-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://bioticssupport.natureserve.org/" TargetMode="External"/><Relationship Id="rId4" Type="http://schemas.openxmlformats.org/officeDocument/2006/relationships/hyperlink" Target="http://bioticssupport.natureserve.org/support/solutions/articles/218124-biotics-roadma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/>
              <a:t>Biotics 5 development priorities – issues - 2017</a:t>
            </a:r>
            <a:br>
              <a:rPr lang="en-US" sz="4000" dirty="0"/>
            </a:br>
            <a:r>
              <a:rPr lang="en-US" sz="2700" i="1" dirty="0"/>
              <a:t>Thursday, march 30, 2017</a:t>
            </a:r>
            <a:br>
              <a:rPr lang="en-US" sz="2700" i="1" dirty="0"/>
            </a:br>
            <a:r>
              <a:rPr lang="en-US" sz="2700" i="1" dirty="0"/>
              <a:t>2:00 – 3:00 PM </a:t>
            </a:r>
            <a:r>
              <a:rPr lang="en-US" sz="2700" i="1" dirty="0" err="1"/>
              <a:t>EdT</a:t>
            </a:r>
            <a:endParaRPr lang="en-US" sz="2700" i="1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17201"/>
            <a:ext cx="8474528" cy="5514607"/>
          </a:xfrm>
        </p:spPr>
        <p:txBody>
          <a:bodyPr>
            <a:no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200" dirty="0"/>
              <a:t>Respondents: 39 of 51 – 76%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200" dirty="0"/>
              <a:t>Other: if you suggested an ‘Other’ development issue for which you have not submitted a ticket, submit a ticket!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200" dirty="0"/>
              <a:t>Implementation of 2016 Survey Results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200" dirty="0"/>
              <a:t>Map Issues</a:t>
            </a:r>
          </a:p>
          <a:p>
            <a:pPr marL="861822" indent="-857250"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Non-Map Issues</a:t>
            </a:r>
          </a:p>
          <a:p>
            <a:pPr marL="861822" indent="-857250"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Prioritization of Development Efforts</a:t>
            </a:r>
          </a:p>
          <a:p>
            <a:pPr marL="861822" indent="-857250"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Upcoming Webinars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Biotics Roadmap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1193800"/>
            <a:ext cx="43863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366"/>
                </a:solidFill>
              </a:rPr>
              <a:t>Outlines Development Priorities of epics (broad areas of development which require significant time/effort)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366"/>
                </a:solidFill>
              </a:rPr>
              <a:t>Updated with every new release to reflect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366"/>
                </a:solidFill>
              </a:rPr>
              <a:t>Description provided for each epic in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366"/>
                </a:solidFill>
              </a:rPr>
              <a:t>30 responses to Biotics 5 Development Priorities – Roadmap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366"/>
                </a:solidFill>
              </a:rPr>
              <a:t>Detailed responses to the Roadmap survey can be found in the Development Priorities solutions, </a:t>
            </a:r>
            <a:r>
              <a:rPr lang="en-US" sz="2000" dirty="0">
                <a:solidFill>
                  <a:srgbClr val="003366"/>
                </a:solidFill>
                <a:hlinkClick r:id="rId3"/>
              </a:rPr>
              <a:t>here</a:t>
            </a:r>
            <a:r>
              <a:rPr lang="en-US" sz="2000" dirty="0">
                <a:solidFill>
                  <a:srgbClr val="003366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766" y="5471151"/>
            <a:ext cx="416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For more information on interpreting the roadmap and for details on each roadmap item see the </a:t>
            </a:r>
            <a:r>
              <a:rPr lang="en-US" i="1" dirty="0">
                <a:hlinkClick r:id="rId4"/>
              </a:rPr>
              <a:t>Biotics Roadmap</a:t>
            </a:r>
            <a:r>
              <a:rPr lang="en-US" i="1" dirty="0"/>
              <a:t> solution within the </a:t>
            </a:r>
            <a:r>
              <a:rPr lang="en-US" i="1" dirty="0">
                <a:hlinkClick r:id="rId5"/>
              </a:rPr>
              <a:t>Biotics 5 Help Desk</a:t>
            </a: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6370" y="1303210"/>
            <a:ext cx="4734185" cy="508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572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2016 Survey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1090168"/>
          <a:ext cx="9144003" cy="5551399"/>
        </p:xfrm>
        <a:graphic>
          <a:graphicData uri="http://schemas.openxmlformats.org/drawingml/2006/table">
            <a:tbl>
              <a:tblPr/>
              <a:tblGrid>
                <a:gridCol w="6734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2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2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55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39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66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223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Key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Summary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Component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Release Version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Rank in Survey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Number of 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Tickets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91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BX-676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Implement ability to batch import SF shapes &amp; link to existing unmapped SF data records (Link Source Features)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 Viewer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5.8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BX-820 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Bulk import Managed Areas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 Viewer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5.8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BX-821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Bulk import conservation Sites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 Viewer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5.8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BX-1184 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Bulk import via geodatabase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 Viewer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5.8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BX-1346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Implement ability to </a:t>
                      </a:r>
                      <a:r>
                        <a:rPr lang="en-US" sz="1200"/>
                        <a:t>link shapes </a:t>
                      </a:r>
                      <a:r>
                        <a:rPr lang="en-US" sz="1200" dirty="0"/>
                        <a:t>to unmapped Managed Area/Site records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 Viewer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5.8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BX-1318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Allow bulk import of all data associated with a SF during bulk creation of Source Features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 Viewer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5.8.2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BX-1303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Increase ArcGIS Server limit for records returned from Feature</a:t>
                      </a:r>
                      <a:r>
                        <a:rPr lang="en-US" sz="1200" b="0" baseline="0" dirty="0"/>
                        <a:t> Search and Filter</a:t>
                      </a:r>
                      <a:endParaRPr lang="en-US" sz="1200" b="0" dirty="0"/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 Viewer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5.8.4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BX-379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Implement the ability to administer</a:t>
                      </a:r>
                      <a:r>
                        <a:rPr lang="en-US" sz="1200" b="0" baseline="0" dirty="0"/>
                        <a:t> extensible tables</a:t>
                      </a:r>
                      <a:endParaRPr lang="en-US" sz="1200" b="0" dirty="0"/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Configuration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5.8.4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 (Non-Map)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BX-167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Save map viewer state: current center point, scale, layers, filters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 Viewer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5.9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50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BX-402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Implement the ability for users to create, manage, and use geographic bookmarks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 Viewer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5.9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BX-2125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Enable Crystal Reports via Biotics (i.e. Print from</a:t>
                      </a:r>
                      <a:r>
                        <a:rPr lang="en-US" sz="1200" b="0" baseline="0" dirty="0"/>
                        <a:t> record &amp; WL)</a:t>
                      </a:r>
                      <a:endParaRPr lang="en-US" sz="1200" b="0" dirty="0"/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Record &amp; WL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5.9.2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 (Non-Map)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850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BX-1370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Customize attributes displayed in Identify/Feature Search/Filter tools and exported shapefiles using Join Fields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 Viewer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5.9.4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35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850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BX-1192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Export to geodatabase (from both Map &amp; Query Builder)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</a:t>
                      </a:r>
                      <a:r>
                        <a:rPr lang="en-US" sz="1200" baseline="0" dirty="0"/>
                        <a:t> &amp; Query Builder</a:t>
                      </a:r>
                      <a:endParaRPr lang="en-US" sz="1200" dirty="0"/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5.9.5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26569" marR="26569" marT="13285" marB="13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79643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Issues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435760"/>
              </p:ext>
            </p:extLst>
          </p:nvPr>
        </p:nvGraphicFramePr>
        <p:xfrm>
          <a:off x="15632" y="1201735"/>
          <a:ext cx="9128366" cy="5648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8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7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8718"/>
              </a:tblGrid>
              <a:tr h="4671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Development Issue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Rank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# of Tickets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Version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Implemented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BX-172: Allow individual users to change symbology for managed layers and also other map services that would support this behavior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BX-101: Allow feature map services to be utilized in Map viewer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BX-156: Implement ability to save and apply saved filters to Map Resources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BX-1821: Allow Zoom to Coordinates and Identify tools to be used simultaneously (previously supported)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BX-972: improve measure tool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BX-294: Allow users to add graphics to the map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BX-1297: Create Working List from filtered layer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BX-1461: Add option to Apply Add/Remove to/from Include List to All Selected dialog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BX-405: Allow OGC Web Map Service (WMS) to be utilized in Map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0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BX-1115: modifying shape of large, complex shape returns "Warning: Unsresponsive Script" multiple times (bioticsVA, bioticsFL, bioticsNE)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BX-1252: Alter symbology of uploaded shapefiles to cycle through a color ramp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BX-1182: Implement ability to add KML files to Map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BX-90: Add Zoom By tool or ability to configure Find Location tool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BX-2644: Make headings sortable in Map's Attribute table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BX-1149: Export to Shapefile - All layers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BX-197: Allow individual users to dynamically label managed layer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BX-46: Feature Search in Map fails when trying to 'Get Unique Values'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BX-819: Implement a quick search/filter for managed layers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409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BX-1484: Update managed layers Details dialog to all the record being viewed to be added to a Working List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69045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Non-Map Issues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640866"/>
              </p:ext>
            </p:extLst>
          </p:nvPr>
        </p:nvGraphicFramePr>
        <p:xfrm>
          <a:off x="0" y="1172313"/>
          <a:ext cx="9143999" cy="5580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8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83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68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78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JIRA Issue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7463" marR="7463" marT="74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Rank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7463" marR="7463" marT="74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# of Tickets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7463" marR="7463" marT="7463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BX-2273: Allow programs to customize data entry screens (EO in particular)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BX-181:  Allow programs or users to customize the columns shown for search results and working lists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BX-1418: Add specimen table to Source Feature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BX-2252: Create online replacement for rank calculator spreadsheet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BX-2140: Add tool to show table relationships within Biotics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BX-1286: Need Change Associated Element option for SFs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77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BX-2239: Turn TAXON_[G-N-S]_RANK_CHANGES extensible table into standard fields that automatically populate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BX-381: Implement the ability save and reuse search criteria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77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BX-420:  Replicate "Record maintenance" and "Attribute Maintenance" functionality from Biotics 4, which provide access to the current record's audit log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BX-828: Show more Working Lists &amp; list items per page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77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BX-1116: Provide an automated way to populate Distribution grids in subnational characterization (CAS) records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BX-1250: Implement Contacts screen and enable Contacts grids in related records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BX-1665: Increase non-spatial search results limit to 1000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BX-380: Implement the ability to administer customizable domain tables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BX-537: Add "Go To Record" functionality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BX-440: Text/background color options to reduce eye strain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BX-664: Ability to add multiple search results to a grid at once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BX-1434: Allow hyperlinks in text fields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BX-1715: Improve performance when loading records with large numbers of grid rows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BX-1642: Service Unavailable error displayed frequently when Grant/Refresh Database Privileges run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5382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/>
              <a:t>Prioritization of Development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274"/>
            <a:ext cx="8229600" cy="5490064"/>
          </a:xfrm>
        </p:spPr>
        <p:txBody>
          <a:bodyPr>
            <a:normAutofit lnSpcReduction="10000"/>
          </a:bodyPr>
          <a:lstStyle/>
          <a:p>
            <a:pPr marL="4572" indent="0">
              <a:buNone/>
            </a:pPr>
            <a:r>
              <a:rPr lang="en-US" dirty="0"/>
              <a:t>Factors:</a:t>
            </a:r>
          </a:p>
          <a:p>
            <a:pPr lvl="1"/>
            <a:r>
              <a:rPr lang="en-US" dirty="0"/>
              <a:t>Defect, critical fix</a:t>
            </a:r>
          </a:p>
          <a:p>
            <a:pPr lvl="1"/>
            <a:r>
              <a:rPr lang="en-US" dirty="0"/>
              <a:t>Whether there’s a workaround</a:t>
            </a:r>
          </a:p>
          <a:p>
            <a:pPr lvl="1"/>
            <a:r>
              <a:rPr lang="en-US" dirty="0"/>
              <a:t>Number of programs affected</a:t>
            </a:r>
          </a:p>
          <a:p>
            <a:pPr lvl="1"/>
            <a:r>
              <a:rPr lang="en-US" dirty="0"/>
              <a:t>Survey rank</a:t>
            </a:r>
          </a:p>
          <a:p>
            <a:pPr lvl="1"/>
            <a:r>
              <a:rPr lang="en-US" dirty="0"/>
              <a:t>Number of associated tickets</a:t>
            </a:r>
          </a:p>
          <a:p>
            <a:pPr lvl="1"/>
            <a:r>
              <a:rPr lang="en-US" dirty="0"/>
              <a:t>Logical order (i.e. fixing something else in same component)</a:t>
            </a:r>
          </a:p>
          <a:p>
            <a:pPr lvl="1"/>
            <a:r>
              <a:rPr lang="en-US" dirty="0"/>
              <a:t>Level of Effort</a:t>
            </a:r>
          </a:p>
        </p:txBody>
      </p:sp>
    </p:spTree>
    <p:extLst>
      <p:ext uri="{BB962C8B-B14F-4D97-AF65-F5344CB8AC3E}">
        <p14:creationId xmlns:p14="http://schemas.microsoft.com/office/powerpoint/2010/main" val="277736216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Webinars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Manager Session @ BWB:</a:t>
            </a:r>
          </a:p>
          <a:p>
            <a:pPr lvl="1"/>
            <a:r>
              <a:rPr lang="en-US" dirty="0"/>
              <a:t>Tuesday, April 11</a:t>
            </a:r>
          </a:p>
          <a:p>
            <a:pPr lvl="1"/>
            <a:r>
              <a:rPr lang="en-US" dirty="0"/>
              <a:t>10:30am – 12pm Eastern</a:t>
            </a:r>
          </a:p>
          <a:p>
            <a:r>
              <a:rPr lang="en-US" dirty="0"/>
              <a:t>Biotics 5.9.6 Release Webinar:</a:t>
            </a:r>
          </a:p>
          <a:p>
            <a:pPr lvl="1"/>
            <a:r>
              <a:rPr lang="en-US" dirty="0"/>
              <a:t>Thursday, April 20</a:t>
            </a:r>
          </a:p>
          <a:p>
            <a:pPr lvl="1"/>
            <a:r>
              <a:rPr lang="en-US" dirty="0"/>
              <a:t>2 – 3 pm Eastern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8580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Discussion/Questions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NatureServe_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14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A2C0192-7918-4D93-8532-A4D934296D39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0740CE56-6E0E-4153-BF79-6B11BFC3E080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EBE371F3-B937-4752-9DD2-42FE94C5C5E1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FFC4EBBB-289D-443C-AA73-49573E0F447A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e010bd29-76c8-44b3-a51a-3aaade979f68"/>
  </ds:schemaRefs>
</ds:datastoreItem>
</file>

<file path=customXml/itemProps13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14.xml><?xml version="1.0" encoding="utf-8"?>
<ds:datastoreItem xmlns:ds="http://schemas.openxmlformats.org/officeDocument/2006/customXml" ds:itemID="{8FA894C2-20DC-4459-BA0F-DD438AF86350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891150DA-1CE6-4CC1-96FB-687A725059E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7D8F710F-0F53-487E-88D8-B0D1987FF5F7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A9C486C3-7AE8-4056-8890-74AE95B23FA1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E46BBFEF-7D8C-458B-9AB2-669529E13F4C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AC33D8FA-1B5A-4836-A0D1-DAC2CBB1409C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181F80FA-72DC-40E4-91AE-5BF1722DEF04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9.xml><?xml version="1.0" encoding="utf-8"?>
<ds:datastoreItem xmlns:ds="http://schemas.openxmlformats.org/officeDocument/2006/customXml" ds:itemID="{F1385B81-4354-409A-BD2B-9AB7126CBB2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20193</TotalTime>
  <Words>897</Words>
  <Application>Microsoft Office PowerPoint</Application>
  <PresentationFormat>On-screen Show (4:3)</PresentationFormat>
  <Paragraphs>254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Microsoft Sans Serif</vt:lpstr>
      <vt:lpstr>Trebuchet MS</vt:lpstr>
      <vt:lpstr>NatureServe_PPT-Template</vt:lpstr>
      <vt:lpstr>Biotics 5 development priorities – issues - 2017 Thursday, march 30, 2017 2:00 – 3:00 PM EdT</vt:lpstr>
      <vt:lpstr>Survey Results</vt:lpstr>
      <vt:lpstr>Biotics Roadmap</vt:lpstr>
      <vt:lpstr>Implementation of 2016 Survey Results</vt:lpstr>
      <vt:lpstr>Map Issues</vt:lpstr>
      <vt:lpstr>Non-Map Issues</vt:lpstr>
      <vt:lpstr>Prioritization of Development Efforts</vt:lpstr>
      <vt:lpstr>Upcoming Webinars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Whitney Weber</cp:lastModifiedBy>
  <cp:revision>1150</cp:revision>
  <cp:lastPrinted>2015-08-13T18:00:21Z</cp:lastPrinted>
  <dcterms:created xsi:type="dcterms:W3CDTF">2010-06-22T21:10:03Z</dcterms:created>
  <dcterms:modified xsi:type="dcterms:W3CDTF">2017-04-17T13:43:31Z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