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2" r:id="rId5"/>
    <p:sldId id="347" r:id="rId6"/>
    <p:sldId id="381" r:id="rId7"/>
    <p:sldId id="380" r:id="rId8"/>
    <p:sldId id="387" r:id="rId9"/>
    <p:sldId id="388" r:id="rId10"/>
    <p:sldId id="389" r:id="rId11"/>
    <p:sldId id="394" r:id="rId12"/>
    <p:sldId id="390" r:id="rId13"/>
    <p:sldId id="382" r:id="rId14"/>
    <p:sldId id="391" r:id="rId15"/>
    <p:sldId id="392" r:id="rId16"/>
    <p:sldId id="393" r:id="rId17"/>
    <p:sldId id="374" r:id="rId18"/>
    <p:sldId id="346" r:id="rId1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e Copas" initials="KAC" lastIdx="2" clrIdx="0"/>
  <p:cmAuthor id="1" name="Lori Scott" initials="LS" lastIdx="3" clrIdx="1"/>
  <p:cmAuthor id="2" name="Rob_Solomon" initials="R" lastIdx="4" clrIdx="2"/>
  <p:cmAuthor id="3" name="whitney_weber" initials="ww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B7FF"/>
    <a:srgbClr val="9999FF"/>
    <a:srgbClr val="003366"/>
    <a:srgbClr val="FFDA3C"/>
    <a:srgbClr val="FAC864"/>
    <a:srgbClr val="FFD32F"/>
    <a:srgbClr val="BFE29C"/>
    <a:srgbClr val="DCE0E4"/>
    <a:srgbClr val="CBCBCB"/>
    <a:srgbClr val="3435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5" autoAdjust="0"/>
    <p:restoredTop sz="94918" autoAdjust="0"/>
  </p:normalViewPr>
  <p:slideViewPr>
    <p:cSldViewPr snapToGrid="0" snapToObjects="1">
      <p:cViewPr>
        <p:scale>
          <a:sx n="60" d="100"/>
          <a:sy n="60" d="100"/>
        </p:scale>
        <p:origin x="-1214" y="178"/>
      </p:cViewPr>
      <p:guideLst>
        <p:guide orient="horz" pos="2182"/>
        <p:guide pos="2878"/>
      </p:guideLst>
    </p:cSldViewPr>
  </p:slideViewPr>
  <p:outlineViewPr>
    <p:cViewPr>
      <p:scale>
        <a:sx n="33" d="100"/>
        <a:sy n="33" d="100"/>
      </p:scale>
      <p:origin x="0" y="10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C77F0479-E9E6-B746-85CF-EE66F3205CD2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103509D5-8FB2-2147-AD80-295BAFDFB0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112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>
                <a:latin typeface="Trebuchet MS"/>
              </a:defRPr>
            </a:lvl1pPr>
          </a:lstStyle>
          <a:p>
            <a:fld id="{97B4ABA6-3E56-8741-9B76-8638831FAAE3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>
                <a:latin typeface="Trebuchet MS"/>
              </a:defRPr>
            </a:lvl1pPr>
          </a:lstStyle>
          <a:p>
            <a:fld id="{FA8A180E-52CB-DE48-9725-4F81BEF79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29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CDDD7-8831-FD43-9C32-02B257E7277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66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142" y="4420870"/>
            <a:ext cx="5152818" cy="4190367"/>
          </a:xfrm>
        </p:spPr>
        <p:txBody>
          <a:bodyPr lIns="108784" tIns="54391" rIns="108784" bIns="54391"/>
          <a:lstStyle/>
          <a:p>
            <a:endParaRPr lang="en-US"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Biotics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Biotics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Biotics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Biotics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Biotics 4</a:t>
            </a:r>
          </a:p>
          <a:p>
            <a:r>
              <a:rPr lang="en-US" dirty="0" smtClean="0"/>
              <a:t>	Living with Aging system</a:t>
            </a:r>
          </a:p>
          <a:p>
            <a:r>
              <a:rPr lang="en-US" dirty="0" smtClean="0"/>
              <a:t>		Compatibility issues in new environments</a:t>
            </a:r>
            <a:r>
              <a:rPr lang="en-US" baseline="0" dirty="0" smtClean="0"/>
              <a:t> (Windows, Oracle)</a:t>
            </a:r>
          </a:p>
          <a:p>
            <a:r>
              <a:rPr lang="en-US" baseline="0" dirty="0" smtClean="0"/>
              <a:t>	Other common problems (DM comments)</a:t>
            </a:r>
          </a:p>
          <a:p>
            <a:r>
              <a:rPr lang="en-US" baseline="0" dirty="0" smtClean="0"/>
              <a:t>	</a:t>
            </a:r>
            <a:r>
              <a:rPr lang="en-US" dirty="0" smtClean="0"/>
              <a:t>Phasing out Biotics</a:t>
            </a:r>
            <a:r>
              <a:rPr lang="en-US" baseline="0" dirty="0" smtClean="0"/>
              <a:t> 4 – Support will continue through FY13 and be phased out in FY14 (discuss with Lori)</a:t>
            </a:r>
          </a:p>
          <a:p>
            <a:pPr lvl="2"/>
            <a:r>
              <a:rPr lang="en-US" baseline="0" dirty="0" smtClean="0"/>
              <a:t>  Four stages;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dirty="0" smtClean="0"/>
              <a:t>Market introduction / General</a:t>
            </a:r>
            <a:r>
              <a:rPr lang="en-US" b="0" baseline="0" dirty="0" smtClean="0"/>
              <a:t> Availability (2003- 2004)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Growth/Extended  (2004 – 2010)</a:t>
            </a:r>
          </a:p>
          <a:p>
            <a:pPr marL="2099567" lvl="4" indent="-233285" defTabSz="466570">
              <a:buFont typeface="+mj-lt"/>
              <a:buAutoNum type="arabicPeriod"/>
            </a:pPr>
            <a:r>
              <a:rPr lang="en-US" b="0" baseline="0" dirty="0" smtClean="0"/>
              <a:t>Maturity (2010 – 2013)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No new versions or patches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Standard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</a:pPr>
            <a:r>
              <a:rPr lang="en-US" b="0" baseline="0" dirty="0" smtClean="0"/>
              <a:t>Continued expansion of online information and Knowledgebase</a:t>
            </a:r>
          </a:p>
          <a:p>
            <a:pPr marL="2566138" lvl="5" indent="-233285" defTabSz="466570"/>
            <a:r>
              <a:rPr lang="en-US" b="0" baseline="0" dirty="0" smtClean="0"/>
              <a:t>With release of Biotics 5 in 2013 we will enter the last 12 month of this stage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Limited support provided (helpdesk and email)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New environments not certified</a:t>
            </a:r>
          </a:p>
          <a:p>
            <a:pPr marL="3032708" lvl="6" indent="-233285" defTabSz="466570">
              <a:buFont typeface="Arial" pitchFamily="34" charset="0"/>
              <a:buChar char="•"/>
              <a:defRPr/>
            </a:pPr>
            <a:r>
              <a:rPr lang="en-US" b="0" baseline="0" dirty="0" smtClean="0"/>
              <a:t>Few updates to online information (i.e., Knowledgebase)</a:t>
            </a:r>
          </a:p>
          <a:p>
            <a:pPr marL="2099567" lvl="4" indent="-233285">
              <a:buFont typeface="+mj-lt"/>
              <a:buAutoNum type="arabicPeriod"/>
            </a:pPr>
            <a:r>
              <a:rPr lang="en-US" b="0" baseline="0" dirty="0" smtClean="0"/>
              <a:t>Saturation and decline/Retired (2014) – final phase of Biotics 4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Standard helpdesk and email support ends</a:t>
            </a:r>
          </a:p>
          <a:p>
            <a:pPr marL="3032708" lvl="6" indent="-233285">
              <a:buFont typeface="Arial" pitchFamily="34" charset="0"/>
              <a:buChar char="•"/>
            </a:pPr>
            <a:r>
              <a:rPr lang="en-US" b="0" baseline="0" dirty="0" smtClean="0"/>
              <a:t>Access to very limited support through Biotics 4 online help archives</a:t>
            </a:r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699855" lvl="1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3032708" lvl="6" indent="-233285">
              <a:buFont typeface="Arial" pitchFamily="34" charset="0"/>
              <a:buChar char="•"/>
            </a:pPr>
            <a:endParaRPr lang="en-US" b="0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marL="2566138" lvl="5" indent="-233285">
              <a:buFont typeface="+mj-lt"/>
              <a:buAutoNum type="arabicPeriod"/>
            </a:pPr>
            <a:endParaRPr lang="en-US" b="1" baseline="0" dirty="0" smtClean="0"/>
          </a:p>
          <a:p>
            <a:pPr lvl="3"/>
            <a:endParaRPr lang="en-US" baseline="0" dirty="0" smtClean="0"/>
          </a:p>
          <a:p>
            <a:pPr lvl="3"/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180E-52CB-DE48-9725-4F81BEF79D7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41763" y="3295650"/>
            <a:ext cx="4289425" cy="2263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3686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[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699375" y="2286000"/>
            <a:ext cx="1144588" cy="3846513"/>
          </a:xfrm>
          <a:custGeom>
            <a:avLst/>
            <a:gdLst>
              <a:gd name="connsiteX0" fmla="*/ 0 w 1144163"/>
              <a:gd name="connsiteY0" fmla="*/ 0 h 3847207"/>
              <a:gd name="connsiteX1" fmla="*/ 1144163 w 1144163"/>
              <a:gd name="connsiteY1" fmla="*/ 0 h 3847207"/>
              <a:gd name="connsiteX2" fmla="*/ 1144163 w 1144163"/>
              <a:gd name="connsiteY2" fmla="*/ 3847207 h 3847207"/>
              <a:gd name="connsiteX3" fmla="*/ 0 w 1144163"/>
              <a:gd name="connsiteY3" fmla="*/ 3847207 h 3847207"/>
              <a:gd name="connsiteX4" fmla="*/ 0 w 1144163"/>
              <a:gd name="connsiteY4" fmla="*/ 0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163" h="3847207">
                <a:moveTo>
                  <a:pt x="0" y="0"/>
                </a:moveTo>
                <a:lnTo>
                  <a:pt x="1144163" y="0"/>
                </a:lnTo>
                <a:lnTo>
                  <a:pt x="1144163" y="3847207"/>
                </a:lnTo>
                <a:lnTo>
                  <a:pt x="0" y="3847207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400" dirty="0">
                <a:solidFill>
                  <a:srgbClr val="DCE0E4"/>
                </a:solidFill>
                <a:latin typeface="+mn-lt"/>
              </a:rPr>
              <a:t>]</a:t>
            </a:r>
          </a:p>
        </p:txBody>
      </p:sp>
      <p:pic>
        <p:nvPicPr>
          <p:cNvPr id="15" name="Picture 9" descr="Logo_Inline-Tag.png"/>
          <p:cNvPicPr>
            <a:picLocks noChangeAspect="1"/>
          </p:cNvPicPr>
          <p:nvPr userDrawn="1"/>
        </p:nvPicPr>
        <p:blipFill>
          <a:blip r:embed="rId2"/>
          <a:srcRect b="-12639"/>
          <a:stretch>
            <a:fillRect/>
          </a:stretch>
        </p:blipFill>
        <p:spPr bwMode="auto">
          <a:xfrm>
            <a:off x="4340225" y="3794125"/>
            <a:ext cx="351313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33793" y="1124712"/>
            <a:ext cx="3008042" cy="1357081"/>
          </a:xfrm>
        </p:spPr>
        <p:txBody>
          <a:bodyPr>
            <a:noAutofit/>
          </a:bodyPr>
          <a:lstStyle>
            <a:lvl1pPr algn="l">
              <a:defRPr sz="360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9144000" cy="6573838"/>
            <a:chOff x="0" y="0"/>
            <a:chExt cx="9144000" cy="65742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174818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1174818"/>
              <a:ext cx="9144000" cy="539940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Bef>
                <a:spcPts val="800"/>
              </a:spcBef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01B6-D1DC-44CE-A07F-1DEC4F840948}" type="datetimeFigureOut">
              <a:rPr lang="en-US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214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214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149C-A224-46E2-82DF-612F452164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7472">
              <a:spcAft>
                <a:spcPts val="600"/>
              </a:spcAft>
              <a:defRPr sz="4000">
                <a:latin typeface="Calibri"/>
                <a:cs typeface="Calibri"/>
              </a:defRPr>
            </a:lvl1pPr>
            <a:lvl2pPr>
              <a:defRPr sz="3600">
                <a:latin typeface="Calibri"/>
                <a:cs typeface="Calibri"/>
              </a:defRPr>
            </a:lvl2pPr>
            <a:lvl3pPr>
              <a:defRPr sz="3200">
                <a:latin typeface="Calibri"/>
                <a:cs typeface="Calibri"/>
              </a:defRPr>
            </a:lvl3pPr>
            <a:lvl4pPr>
              <a:defRPr sz="2800">
                <a:latin typeface="Calibri"/>
                <a:cs typeface="Calibri"/>
              </a:defRPr>
            </a:lvl4pPr>
            <a:lvl5pPr>
              <a:defRPr sz="2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6" name="Rectangle 5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86C-EFC8-40F4-869B-384D259F4DD2}" type="datetimeFigureOut">
              <a:rPr lang="en-US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E4B1-5967-4F47-9CEF-A70BD7788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/>
          <p:cNvGrpSpPr/>
          <p:nvPr userDrawn="1"/>
        </p:nvGrpSpPr>
        <p:grpSpPr>
          <a:xfrm>
            <a:off x="0" y="0"/>
            <a:ext cx="9144000" cy="6573838"/>
            <a:chOff x="0" y="0"/>
            <a:chExt cx="9144000" cy="6573838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9144000" cy="1174750"/>
            </a:xfrm>
            <a:prstGeom prst="rect">
              <a:avLst/>
            </a:prstGeom>
            <a:solidFill>
              <a:srgbClr val="FFEA87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1174750"/>
              <a:ext cx="9144000" cy="5399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F4F36-9F1B-4F17-B3AD-5046984704DF}" type="datetimeFigureOut">
              <a:rPr lang="en-US"/>
              <a:pPr>
                <a:defRPr/>
              </a:pPr>
              <a:t>2/7/2013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6726-4A69-4BAB-A856-35D9399E6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574220"/>
            <a:chOff x="0" y="0"/>
            <a:chExt cx="9144000" cy="657422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1174749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174750"/>
              <a:ext cx="9144000" cy="5399470"/>
            </a:xfrm>
            <a:prstGeom prst="rect">
              <a:avLst/>
            </a:prstGeom>
            <a:solidFill>
              <a:srgbClr val="FFE98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A1F6-ED14-C94B-98CF-52FCF40DDEB1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7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4576"/>
            <a:ext cx="8229600" cy="4941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4844A1F6-ED14-C94B-98CF-52FCF40DDEB1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fld id="{F808DC92-C169-F04E-A1E5-3D481F10C5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0" r:id="rId3"/>
    <p:sldLayoutId id="2147483661" r:id="rId4"/>
    <p:sldLayoutId id="2147483652" r:id="rId5"/>
    <p:sldLayoutId id="214748366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3366"/>
          </a:solidFill>
          <a:latin typeface="Trebuchet M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3200" kern="1200">
          <a:solidFill>
            <a:srgbClr val="003366"/>
          </a:solidFill>
          <a:latin typeface="Trebuchet M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366"/>
          </a:solidFill>
          <a:latin typeface="Trebuchet M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366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366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ticspilot.natureserve.org/help/biotics_webhelp_entryfile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ticssupport.natureserve.org/categories/13431/forums/53057/topics/647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oticspilot.natureserve.org/biotics/login.jsp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435029"/>
            <a:ext cx="7805056" cy="28415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Biotics 5 Prototype testing</a:t>
            </a:r>
            <a:br>
              <a:rPr lang="en-US" sz="4000" dirty="0" smtClean="0"/>
            </a:br>
            <a:r>
              <a:rPr lang="en-US" sz="4000" dirty="0" smtClean="0"/>
              <a:t>Milestone 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Thursday, February 7, 2012</a:t>
            </a:r>
            <a:br>
              <a:rPr lang="en-US" sz="2700" i="1" dirty="0" smtClean="0"/>
            </a:br>
            <a:r>
              <a:rPr lang="en-US" sz="2700" i="1" dirty="0" smtClean="0"/>
              <a:t>2:30 – 4:00 PM EST</a:t>
            </a:r>
            <a:endParaRPr lang="en-US" sz="27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Providing Feedback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10553" r="49511" b="21803"/>
          <a:stretch>
            <a:fillRect/>
          </a:stretch>
        </p:blipFill>
        <p:spPr bwMode="auto">
          <a:xfrm>
            <a:off x="401408" y="1048147"/>
            <a:ext cx="5002413" cy="52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reported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3274843"/>
              </p:ext>
            </p:extLst>
          </p:nvPr>
        </p:nvGraphicFramePr>
        <p:xfrm>
          <a:off x="152400" y="1305733"/>
          <a:ext cx="8839200" cy="5135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839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Resolved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BX-112: Add Flash option to Source Feature and Sub-EO section within EO Details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BX-145: Add option to delete</a:t>
                      </a:r>
                      <a:r>
                        <a:rPr lang="en-US" sz="1800" baseline="0" dirty="0" smtClean="0"/>
                        <a:t> or unlink SFs when deleting EO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BX-146: Add drawing tool: add shape of a feature selected from the spatial clipboard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BX-178 Add new field to Site search window and working list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BX-296: Modify Shape for points and line tries</a:t>
                      </a:r>
                      <a:r>
                        <a:rPr lang="en-US" sz="1800" baseline="0" dirty="0" smtClean="0"/>
                        <a:t> to edit polygonal shape rather than pre-Source Feature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BX-325: All users to zoom to specific scales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BX-470: Remove ‘Add to List’ button in search dialogs when only a single item can be 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selected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BX-474: Move</a:t>
                      </a:r>
                      <a:r>
                        <a:rPr lang="en-US" sz="1800" baseline="0" dirty="0" smtClean="0"/>
                        <a:t> shape, undo edit – shape returns but vertices don’t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BX-565: Problem with initial order of Element Search results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BX-607: Deletion of SF hangs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BX-609: Legend should reflect various values within D_NAME_CATEGORY table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reported, cont’d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166389"/>
          <a:ext cx="8839200" cy="2169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839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Resolved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BX-653: Reference search not working for MA Element addition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BX-656: Clicking on value within Get Unique Values does not populate SELECT statement within Filter dialog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BX-669: Biotics freezes when trying to open Search window after initially saving new working list in primary window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have reported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285750" y="1329954"/>
          <a:ext cx="8524875" cy="43843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524875"/>
              </a:tblGrid>
              <a:tr h="5567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Issues Submitted since the last meeting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- Open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BX-601:</a:t>
                      </a:r>
                      <a:r>
                        <a:rPr lang="en-US" sz="1800" baseline="0" dirty="0" smtClean="0"/>
                        <a:t>  Add a ? Icon to each of the Map Viewer dialogs to link directly to the applicable help topic in the Help Documentation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BX-602:</a:t>
                      </a:r>
                      <a:r>
                        <a:rPr lang="en-US" sz="1800" baseline="0" dirty="0" smtClean="0"/>
                        <a:t>  Add survey site column to EO working list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BX-635: Implement ability to digitize a point by</a:t>
                      </a:r>
                      <a:r>
                        <a:rPr lang="en-US" sz="1800" baseline="0" dirty="0" smtClean="0"/>
                        <a:t> entering coordinates</a:t>
                      </a:r>
                      <a:endParaRPr lang="en-US" sz="1800" dirty="0" smtClean="0"/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dirty="0" smtClean="0"/>
                        <a:t>BX-641:</a:t>
                      </a:r>
                      <a:r>
                        <a:rPr lang="en-US" sz="1800" baseline="0" dirty="0" smtClean="0"/>
                        <a:t> Implement Reevaluate EO workflow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baseline="0" dirty="0" smtClean="0"/>
                        <a:t>BX-654: Add ability to create records from Search windows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baseline="0" dirty="0" smtClean="0"/>
                        <a:t>BX-660: Top navigation menus open underneath map viewer dialogs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baseline="0" dirty="0" smtClean="0"/>
                        <a:t>BX-664: Ability to add multiple search results to a grid at once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baseline="0" dirty="0" smtClean="0"/>
                        <a:t>BX-665: Add a column and change width of MA Elements grid</a:t>
                      </a:r>
                    </a:p>
                  </a:txBody>
                  <a:tcPr/>
                </a:tc>
              </a:tr>
              <a:tr h="398447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en-US" sz="1800" baseline="0" dirty="0" smtClean="0"/>
                        <a:t>BX-677: Save selected features to working list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3490"/>
            <a:ext cx="8229600" cy="4908331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Biotics 5 Network Demo – Milestone 7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Wednesday, February 13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lvl="2">
              <a:spcBef>
                <a:spcPts val="1800"/>
              </a:spcBef>
            </a:pPr>
            <a:r>
              <a:rPr lang="en-US" sz="2800" dirty="0" smtClean="0"/>
              <a:t>2:30 – 3:30 PM Eastern</a:t>
            </a:r>
            <a:endParaRPr lang="en-US" sz="2000" dirty="0" smtClean="0"/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Thursday, February 14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lvl="2">
              <a:spcBef>
                <a:spcPts val="1800"/>
              </a:spcBef>
            </a:pPr>
            <a:r>
              <a:rPr lang="en-US" sz="2800" dirty="0" smtClean="0"/>
              <a:t>2:30 – 3:30 PM Eastern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Milestone 8 release: 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Thursday, March 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</a:t>
            </a:r>
          </a:p>
          <a:p>
            <a:pPr lvl="1">
              <a:spcBef>
                <a:spcPts val="1800"/>
              </a:spcBef>
            </a:pPr>
            <a:r>
              <a:rPr lang="en-US" sz="3200" dirty="0" smtClean="0"/>
              <a:t>2:30 – 4:00 PM Eastern</a:t>
            </a:r>
            <a:endParaRPr lang="en-US" dirty="0" smtClean="0"/>
          </a:p>
          <a:p>
            <a:pPr>
              <a:spcBef>
                <a:spcPts val="1800"/>
              </a:spcBef>
            </a:pPr>
            <a:endParaRPr lang="en-US" sz="3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904731" y="1978702"/>
            <a:ext cx="5334538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Discussion/Questions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038623"/>
            <a:ext cx="8229600" cy="970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Trebuchet MS"/>
              </a:rPr>
              <a:t>Individual program assignments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 fontScale="85000" lnSpcReduction="20000"/>
          </a:bodyPr>
          <a:lstStyle/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New Release – Milestone 7</a:t>
            </a:r>
            <a:endParaRPr lang="en-US" sz="3600" dirty="0"/>
          </a:p>
          <a:p>
            <a:pPr marL="1657350" lvl="2" indent="-857250"/>
            <a:r>
              <a:rPr lang="en-US" dirty="0" smtClean="0"/>
              <a:t>Release Notes</a:t>
            </a:r>
          </a:p>
          <a:p>
            <a:pPr marL="1657350" lvl="2" indent="-857250"/>
            <a:r>
              <a:rPr lang="en-US" dirty="0" smtClean="0"/>
              <a:t>Test Plan</a:t>
            </a:r>
          </a:p>
          <a:p>
            <a:pPr marL="1657350" lvl="2" indent="-857250"/>
            <a:r>
              <a:rPr lang="en-US" dirty="0" smtClean="0"/>
              <a:t>Demo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Rank Calculator Usage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Development &amp; Milestone Release Plan Discussion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Providing Feedback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Upcoming Schedule</a:t>
            </a:r>
          </a:p>
          <a:p>
            <a:pPr marL="861822" indent="-857250">
              <a:buFont typeface="+mj-lt"/>
              <a:buAutoNum type="arabicPeriod"/>
            </a:pPr>
            <a:r>
              <a:rPr lang="en-US" sz="3600" dirty="0" smtClean="0"/>
              <a:t>Discussion/Questions</a:t>
            </a:r>
          </a:p>
        </p:txBody>
      </p:sp>
    </p:spTree>
    <p:extLst>
      <p:ext uri="{BB962C8B-B14F-4D97-AF65-F5344CB8AC3E}">
        <p14:creationId xmlns:p14="http://schemas.microsoft.com/office/powerpoint/2010/main" xmlns="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Notes &amp; Testing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4929" y="1184576"/>
            <a:ext cx="8686799" cy="5250091"/>
          </a:xfrm>
        </p:spPr>
        <p:txBody>
          <a:bodyPr>
            <a:normAutofit/>
          </a:bodyPr>
          <a:lstStyle/>
          <a:p>
            <a:pPr marL="0" lvl="0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r>
              <a:rPr lang="en-US" sz="3600" dirty="0" smtClean="0">
                <a:solidFill>
                  <a:schemeClr val="tx2"/>
                </a:solidFill>
                <a:latin typeface="Trebuchet MS"/>
                <a:hlinkClick r:id="rId3"/>
              </a:rPr>
              <a:t>Release Notes</a:t>
            </a:r>
            <a:endParaRPr lang="en-US" sz="3600" dirty="0" smtClean="0">
              <a:solidFill>
                <a:schemeClr val="tx2"/>
              </a:solidFill>
              <a:latin typeface="Trebuchet MS"/>
            </a:endParaRPr>
          </a:p>
          <a:p>
            <a:pPr marL="0" lvl="0" indent="0">
              <a:spcBef>
                <a:spcPts val="1800"/>
              </a:spcBef>
              <a:spcAft>
                <a:spcPts val="1200"/>
              </a:spcAft>
              <a:buNone/>
              <a:defRPr/>
            </a:pPr>
            <a:r>
              <a:rPr lang="en-US" sz="3600" dirty="0" smtClean="0">
                <a:solidFill>
                  <a:schemeClr val="tx2"/>
                </a:solidFill>
                <a:latin typeface="Trebuchet MS"/>
                <a:hlinkClick r:id="rId3"/>
              </a:rPr>
              <a:t>Test Plan</a:t>
            </a:r>
            <a:endParaRPr lang="en-US" sz="3600" dirty="0" smtClean="0">
              <a:solidFill>
                <a:schemeClr val="tx2"/>
              </a:solidFill>
              <a:latin typeface="Trebuchet MS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3600" dirty="0" smtClean="0">
                <a:solidFill>
                  <a:schemeClr val="tx2"/>
                </a:solidFill>
                <a:latin typeface="Trebuchet MS"/>
              </a:rPr>
              <a:t>Testing</a:t>
            </a:r>
          </a:p>
          <a:p>
            <a:pPr lvl="1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Trebuchet MS"/>
                <a:hlinkClick r:id="rId4"/>
              </a:rPr>
              <a:t>Clear your cache!</a:t>
            </a:r>
            <a:endParaRPr lang="en-US" dirty="0" smtClean="0">
              <a:solidFill>
                <a:schemeClr val="tx2"/>
              </a:solidFill>
              <a:latin typeface="Trebuchet MS"/>
            </a:endParaRPr>
          </a:p>
          <a:p>
            <a:pPr marL="861822" indent="-857250">
              <a:buFont typeface="+mj-lt"/>
              <a:buAutoNum type="arabicPeriod"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998391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209550"/>
            <a:ext cx="7820025" cy="838597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Milestone 7 Demo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774" y="931808"/>
            <a:ext cx="7404452" cy="577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619124" y="441434"/>
            <a:ext cx="7820025" cy="987973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Use of Rank Calculator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66" y="1635162"/>
            <a:ext cx="7694583" cy="457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 Calculator and Biotics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Fields and domain values that are included in the Rank Calculator but not currently in Biotics 4 will be incorporated into Biotics 5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Each program’s current use of the Rank Calculator will have to be determined so we can develop steps to transfer it to Biotics 5 accurately and efficiently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Pilot Programs:  Please answer the following questions to give us a sample of the situations in the network.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Rank Calculator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041"/>
            <a:ext cx="8229600" cy="456012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n-US" sz="3600" dirty="0" smtClean="0"/>
              <a:t>Have you been using the Rank Calculator?</a:t>
            </a:r>
          </a:p>
          <a:p>
            <a:pPr lvl="1">
              <a:spcBef>
                <a:spcPts val="600"/>
              </a:spcBef>
            </a:pPr>
            <a:r>
              <a:rPr lang="en-US" sz="3200" dirty="0" smtClean="0"/>
              <a:t>If yes, do you have data stored in the Rank Calculator that should go into Biotics?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If yes, do you have multiple Rank Calculator spreadsheets?  Are they different versions of the calculator?</a:t>
            </a:r>
          </a:p>
          <a:p>
            <a:pPr>
              <a:spcBef>
                <a:spcPts val="2400"/>
              </a:spcBef>
            </a:pPr>
            <a:r>
              <a:rPr lang="en-US" sz="3600" dirty="0" smtClean="0"/>
              <a:t>Have you brought any data from the Rank Calculator back into Biotics? </a:t>
            </a:r>
          </a:p>
          <a:p>
            <a:pPr lvl="1">
              <a:spcBef>
                <a:spcPts val="600"/>
              </a:spcBef>
            </a:pPr>
            <a:r>
              <a:rPr lang="en-US" sz="3200" dirty="0" smtClean="0"/>
              <a:t>If yes, what have you done with AOO and Trends data, where the domain values differ between the calculator and Biotics 4?</a:t>
            </a:r>
          </a:p>
          <a:p>
            <a:pPr>
              <a:spcBef>
                <a:spcPts val="2400"/>
              </a:spcBef>
            </a:pPr>
            <a:r>
              <a:rPr lang="en-US" sz="3600" dirty="0" smtClean="0"/>
              <a:t>Have you created any extensible tabs to house data from the Rank Calculator for fields not in Biotics 4?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04799" y="310799"/>
            <a:ext cx="8576441" cy="98797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Development &amp; Milestone Release Plan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6476721"/>
              </p:ext>
            </p:extLst>
          </p:nvPr>
        </p:nvGraphicFramePr>
        <p:xfrm>
          <a:off x="304800" y="1132094"/>
          <a:ext cx="8576441" cy="5649173"/>
        </p:xfrm>
        <a:graphic>
          <a:graphicData uri="http://schemas.openxmlformats.org/drawingml/2006/table">
            <a:tbl>
              <a:tblPr>
                <a:effectLst>
                  <a:outerShdw blurRad="50800" dist="1778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93379"/>
                <a:gridCol w="1061545"/>
                <a:gridCol w="6621517"/>
              </a:tblGrid>
              <a:tr h="308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Month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Milestone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Functionality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81CF"/>
                    </a:solidFill>
                  </a:tcPr>
                </a:tc>
              </a:tr>
              <a:tr h="7081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March 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MS-8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Modify EOs</a:t>
                      </a:r>
                    </a:p>
                    <a:p>
                      <a:pPr marL="342900" marR="0" lvl="0" indent="-34290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Implement spatial attribute calculations</a:t>
                      </a:r>
                    </a:p>
                    <a:p>
                      <a:pPr marL="342900" marR="0" lvl="0" indent="-34290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Implement archiving and retrieving shapes</a:t>
                      </a:r>
                    </a:p>
                    <a:p>
                      <a:pPr marL="342900" marR="0" lvl="0" indent="-34290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Finalize data exchange requirements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7081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April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MS-9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Implement spatial support for conservation sites and equisites</a:t>
                      </a:r>
                    </a:p>
                    <a:p>
                      <a:pPr marL="342900" marR="0" lvl="0" indent="-34290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Drawing Toolbar improvements for</a:t>
                      </a:r>
                      <a:r>
                        <a:rPr lang="en-US" sz="1400" b="0" baseline="0" dirty="0" smtClean="0">
                          <a:latin typeface="+mn-lt"/>
                          <a:ea typeface="Calibri"/>
                          <a:cs typeface="Times New Roman"/>
                        </a:rPr>
                        <a:t> copying and editing shapes</a:t>
                      </a:r>
                    </a:p>
                    <a:p>
                      <a:pPr marL="342900" marR="0" lvl="0" indent="-34290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b="0" baseline="0" dirty="0" smtClean="0">
                          <a:latin typeface="+mn-lt"/>
                          <a:ea typeface="Calibri"/>
                          <a:cs typeface="Times New Roman"/>
                        </a:rPr>
                        <a:t>Integrate map viewer tasks with topics within Help Documentation</a:t>
                      </a:r>
                    </a:p>
                    <a:p>
                      <a:pPr marL="342900" marR="0" lvl="0" indent="-342900" algn="just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b="0" baseline="0" dirty="0" smtClean="0">
                          <a:latin typeface="+mn-lt"/>
                          <a:ea typeface="Calibri"/>
                          <a:cs typeface="Times New Roman"/>
                        </a:rPr>
                        <a:t>Implement additional record pages for program data (i.e. Characterization Abstracts)</a:t>
                      </a:r>
                      <a:endParaRPr lang="en-US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81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May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MS-10</a:t>
                      </a:r>
                      <a:endParaRPr lang="en-US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933450" algn="l"/>
                        </a:tabLst>
                        <a:defRPr/>
                      </a:pP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Export data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933450" algn="l"/>
                        </a:tabLst>
                        <a:defRPr/>
                      </a:pP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Bulk import Source</a:t>
                      </a:r>
                      <a:r>
                        <a:rPr lang="en-US" sz="1400" b="1" i="0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Features (not including create as EO process)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933450" algn="l"/>
                        </a:tabLst>
                        <a:defRPr/>
                      </a:pPr>
                      <a:r>
                        <a:rPr lang="en-US" sz="1400" b="1" i="0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Add data layers from your client machine to map viewer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933450" algn="l"/>
                        </a:tabLst>
                        <a:defRPr/>
                      </a:pPr>
                      <a:r>
                        <a:rPr lang="en-US" sz="1400" b="0" baseline="0" dirty="0" smtClean="0">
                          <a:latin typeface="+mn-lt"/>
                          <a:ea typeface="Calibri"/>
                          <a:cs typeface="Times New Roman"/>
                        </a:rPr>
                        <a:t>Implement additional </a:t>
                      </a:r>
                      <a:r>
                        <a:rPr lang="en-US" sz="1400" b="0" baseline="0" dirty="0" smtClean="0">
                          <a:latin typeface="+mn-lt"/>
                          <a:ea typeface="Calibri"/>
                          <a:cs typeface="Times New Roman"/>
                        </a:rPr>
                        <a:t>Central record </a:t>
                      </a:r>
                      <a:r>
                        <a:rPr lang="en-US" sz="1400" b="0" baseline="0" dirty="0" smtClean="0">
                          <a:latin typeface="+mn-lt"/>
                          <a:ea typeface="Calibri"/>
                          <a:cs typeface="Times New Roman"/>
                        </a:rPr>
                        <a:t>pages </a:t>
                      </a:r>
                      <a:r>
                        <a:rPr lang="en-US" sz="1400" b="0" baseline="0" dirty="0" smtClean="0">
                          <a:latin typeface="+mn-lt"/>
                          <a:ea typeface="Calibri"/>
                          <a:cs typeface="Times New Roman"/>
                        </a:rPr>
                        <a:t>and data model changes</a:t>
                      </a:r>
                      <a:endParaRPr lang="en-US" sz="14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>
                          <a:tab pos="933450" algn="l"/>
                        </a:tabLst>
                        <a:defRPr/>
                      </a:pP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Manage </a:t>
                      </a:r>
                      <a:r>
                        <a:rPr lang="en-US" sz="1400" b="1" i="0" dirty="0" err="1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Ecoregions</a:t>
                      </a:r>
                      <a:endParaRPr lang="en-US" sz="1400" b="1" i="0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81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June</a:t>
                      </a: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+mn-lt"/>
                          <a:ea typeface="Calibri"/>
                          <a:cs typeface="Times New Roman"/>
                        </a:rPr>
                        <a:t>MS -11</a:t>
                      </a:r>
                    </a:p>
                  </a:txBody>
                  <a:tcPr marL="58899" marR="5889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Add support for other map services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b="1" i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Implement</a:t>
                      </a:r>
                      <a:r>
                        <a:rPr lang="en-US" sz="1400" b="1" i="0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ability to display layers from configured set within Spatial Library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b="1" i="0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Feature Details Results – display records in tabular format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b="1" i="0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Custom map views - save /restore custom map configurations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b="1" i="0" baseline="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Search by spatial attribute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b="0" i="0" baseline="0" dirty="0" smtClean="0">
                          <a:latin typeface="+mn-lt"/>
                          <a:ea typeface="Calibri"/>
                          <a:cs typeface="Times New Roman"/>
                        </a:rPr>
                        <a:t>User management, security setup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b="0" i="0" baseline="0" dirty="0" smtClean="0">
                          <a:latin typeface="+mn-lt"/>
                          <a:ea typeface="Calibri"/>
                          <a:cs typeface="Times New Roman"/>
                        </a:rPr>
                        <a:t>Basic Query Builder </a:t>
                      </a:r>
                      <a:r>
                        <a:rPr lang="en-US" sz="1400" b="0" i="0" baseline="0" dirty="0" smtClean="0">
                          <a:latin typeface="+mn-lt"/>
                          <a:ea typeface="Calibri"/>
                          <a:cs typeface="Times New Roman"/>
                        </a:rPr>
                        <a:t>tool</a:t>
                      </a: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b="0" i="0" baseline="0" dirty="0" smtClean="0">
                          <a:latin typeface="+mn-lt"/>
                          <a:ea typeface="Calibri"/>
                          <a:cs typeface="Times New Roman"/>
                        </a:rPr>
                        <a:t>Implement limited Data Exchange functionality</a:t>
                      </a:r>
                      <a:endParaRPr lang="en-US" sz="1400" b="0" i="0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33450" algn="l"/>
                        </a:tabLst>
                      </a:pPr>
                      <a:r>
                        <a:rPr lang="en-US" sz="1400" b="0" i="0" baseline="0" dirty="0" smtClean="0">
                          <a:latin typeface="+mn-lt"/>
                          <a:ea typeface="Calibri"/>
                          <a:cs typeface="Times New Roman"/>
                        </a:rPr>
                        <a:t>Database  Integrity Check</a:t>
                      </a:r>
                      <a:endParaRPr lang="en-US" sz="1400" b="0" i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899" marR="58899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788"/>
            <a:ext cx="8229600" cy="7178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Tasks to Prioritize for Development Plan 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365" y="1225118"/>
            <a:ext cx="4193177" cy="4941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</a:t>
            </a:r>
            <a:r>
              <a:rPr lang="en-US" sz="1600" dirty="0" smtClean="0">
                <a:solidFill>
                  <a:srgbClr val="003366"/>
                </a:solidFill>
                <a:latin typeface="Calibri"/>
                <a:cs typeface="Calibri"/>
              </a:rPr>
              <a:t>r importing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Observations as basis for SFs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Bulk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Import: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04672" lvl="1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3366"/>
                </a:solidFill>
                <a:latin typeface="Calibri"/>
                <a:cs typeface="Calibri"/>
              </a:rPr>
              <a:t>Create EOs from bulk imported SFs</a:t>
            </a:r>
          </a:p>
          <a:p>
            <a:pPr marL="804672" lvl="1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Managed Areas</a:t>
            </a:r>
          </a:p>
          <a:p>
            <a:pPr marL="804672" lvl="1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3366"/>
                </a:solidFill>
                <a:latin typeface="Calibri"/>
                <a:cs typeface="Calibri"/>
              </a:rPr>
              <a:t>Sites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Administer Custom Map Views</a:t>
            </a: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lang="en-US" sz="1600" dirty="0" smtClean="0">
                <a:solidFill>
                  <a:srgbClr val="003366"/>
                </a:solidFill>
                <a:latin typeface="Calibri"/>
                <a:cs typeface="Calibri"/>
              </a:rPr>
              <a:t>Zoom By  tool</a:t>
            </a: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Print map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lang="en-US" sz="1600" baseline="0" dirty="0" smtClean="0">
                <a:solidFill>
                  <a:srgbClr val="003366"/>
                </a:solidFill>
                <a:latin typeface="Calibri"/>
                <a:cs typeface="Calibri"/>
              </a:rPr>
              <a:t>Add Oracle Attributes to</a:t>
            </a:r>
            <a:r>
              <a:rPr lang="en-US" sz="1600" dirty="0" smtClean="0">
                <a:solidFill>
                  <a:srgbClr val="003366"/>
                </a:solidFill>
                <a:latin typeface="Calibri"/>
                <a:cs typeface="Calibri"/>
              </a:rPr>
              <a:t> managed features</a:t>
            </a: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Link shape to unmapped data record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lang="en-US" sz="1600" baseline="0" dirty="0" smtClean="0">
                <a:solidFill>
                  <a:srgbClr val="003366"/>
                </a:solidFill>
                <a:latin typeface="Calibri"/>
                <a:cs typeface="Calibri"/>
              </a:rPr>
              <a:t>Save and apply saved filters</a:t>
            </a:r>
            <a:endParaRPr lang="en-US" sz="1600" dirty="0" smtClean="0">
              <a:solidFill>
                <a:srgbClr val="003366"/>
              </a:solidFill>
              <a:latin typeface="Calibri"/>
              <a:cs typeface="Calibri"/>
            </a:endParaRP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Quick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filter for managed layers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lang="en-US" sz="1600" dirty="0" smtClean="0">
                <a:solidFill>
                  <a:srgbClr val="003366"/>
                </a:solidFill>
                <a:latin typeface="Calibri"/>
                <a:cs typeface="Calibri"/>
              </a:rPr>
              <a:t>Dynamic </a:t>
            </a:r>
            <a:r>
              <a:rPr lang="en-US" sz="1600" dirty="0" err="1" smtClean="0">
                <a:solidFill>
                  <a:srgbClr val="003366"/>
                </a:solidFill>
                <a:latin typeface="Calibri"/>
                <a:cs typeface="Calibri"/>
              </a:rPr>
              <a:t>symbology</a:t>
            </a:r>
            <a:r>
              <a:rPr lang="en-US" sz="1600" dirty="0" smtClean="0">
                <a:solidFill>
                  <a:srgbClr val="003366"/>
                </a:solidFill>
                <a:latin typeface="Calibri"/>
                <a:cs typeface="Calibri"/>
              </a:rPr>
              <a:t> for managed layers</a:t>
            </a: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</a:t>
            </a:r>
            <a:r>
              <a:rPr lang="en-US" sz="1600" dirty="0" smtClean="0">
                <a:solidFill>
                  <a:srgbClr val="003366"/>
                </a:solidFill>
                <a:latin typeface="Calibri"/>
                <a:cs typeface="Calibri"/>
              </a:rPr>
              <a:t>r Geographic Bookmarks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lang="en-US" sz="1600" dirty="0" smtClean="0">
                <a:solidFill>
                  <a:srgbClr val="003366"/>
                </a:solidFill>
                <a:latin typeface="Calibri"/>
                <a:cs typeface="Calibri"/>
              </a:rPr>
              <a:t>Spatial attributes: recalculate all </a:t>
            </a:r>
            <a:r>
              <a:rPr lang="en-US" sz="1600" dirty="0" smtClean="0">
                <a:solidFill>
                  <a:srgbClr val="003366"/>
                </a:solidFill>
                <a:latin typeface="Calibri"/>
                <a:cs typeface="Calibri"/>
              </a:rPr>
              <a:t>features</a:t>
            </a: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Implement full Data Exchange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functionality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3623" y="1225118"/>
            <a:ext cx="4193177" cy="4941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Spatial attributes: recalculate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selected features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Bulk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deletion – initiated from map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viewer</a:t>
            </a:r>
          </a:p>
          <a:p>
            <a:pPr marL="347472" lvl="0" indent="-342900">
              <a:lnSpc>
                <a:spcPct val="12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003366"/>
                </a:solidFill>
                <a:cs typeface="Calibri"/>
              </a:rPr>
              <a:t>Bulk Deletion – initiated from tabular record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Save and open working lists in map viewer</a:t>
            </a: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Administration: Configure Spatial Library (Navigator)</a:t>
            </a: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lang="en-US" sz="1600" dirty="0" smtClean="0">
                <a:solidFill>
                  <a:srgbClr val="003366"/>
                </a:solidFill>
                <a:latin typeface="Calibri"/>
                <a:cs typeface="Calibri"/>
              </a:rPr>
              <a:t>Administration: Configure Spatial Attributes</a:t>
            </a: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Administration: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Configure Extensible tables</a:t>
            </a: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lang="en-US" sz="1600" baseline="0" dirty="0" smtClean="0">
                <a:solidFill>
                  <a:srgbClr val="003366"/>
                </a:solidFill>
                <a:latin typeface="Calibri"/>
                <a:cs typeface="Calibri"/>
              </a:rPr>
              <a:t>Administration:</a:t>
            </a:r>
            <a:r>
              <a:rPr lang="en-US" sz="1600" dirty="0" smtClean="0">
                <a:solidFill>
                  <a:srgbClr val="003366"/>
                </a:solidFill>
                <a:latin typeface="Calibri"/>
                <a:cs typeface="Calibri"/>
              </a:rPr>
              <a:t> Configure Domain values</a:t>
            </a: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Administration: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Configure Zoom-By-Layers</a:t>
            </a: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lang="en-US" sz="1600" baseline="0" dirty="0" smtClean="0">
                <a:solidFill>
                  <a:srgbClr val="003366"/>
                </a:solidFill>
                <a:latin typeface="Calibri"/>
                <a:cs typeface="Calibri"/>
              </a:rPr>
              <a:t>View Element</a:t>
            </a:r>
            <a:r>
              <a:rPr lang="en-US" sz="1600" dirty="0" smtClean="0">
                <a:solidFill>
                  <a:srgbClr val="003366"/>
                </a:solidFill>
                <a:latin typeface="Calibri"/>
                <a:cs typeface="Calibri"/>
              </a:rPr>
              <a:t> Groups</a:t>
            </a: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Reports: external (i.e. Crystal Reports)</a:t>
            </a: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lang="en-US" sz="1600" dirty="0" smtClean="0">
                <a:solidFill>
                  <a:srgbClr val="003366"/>
                </a:solidFill>
                <a:latin typeface="Calibri"/>
                <a:cs typeface="Calibri"/>
              </a:rPr>
              <a:t>Save search criteria</a:t>
            </a: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Refine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Searches</a:t>
            </a: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r>
              <a:rPr lang="en-US" sz="1600" dirty="0" smtClean="0">
                <a:solidFill>
                  <a:srgbClr val="003366"/>
                </a:solidFill>
                <a:latin typeface="Calibri"/>
                <a:cs typeface="Calibri"/>
              </a:rPr>
              <a:t>Integrate Rank Calculator functionality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7472" marR="0" lvl="0" indent="-3429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7FD8A8E7F5F48B79DE748D389170D" ma:contentTypeVersion="0" ma:contentTypeDescription="Create a new document." ma:contentTypeScope="" ma:versionID="630b7b3fda4e077c86f276422b6f7212">
  <xsd:schema xmlns:xsd="http://www.w3.org/2001/XMLSchema" xmlns:p="http://schemas.microsoft.com/office/2006/metadata/properties" xmlns:ns2="e010bd29-76c8-44b3-a51a-3aaade979f68" targetNamespace="http://schemas.microsoft.com/office/2006/metadata/properties" ma:root="true" ma:fieldsID="0141cdb9c1f90768e17ac13989fa226c" ns2:_="">
    <xsd:import namespace="e010bd29-76c8-44b3-a51a-3aaade979f68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010bd29-76c8-44b3-a51a-3aaade979f68" elementFormDefault="qualified">
    <xsd:import namespace="http://schemas.microsoft.com/office/2006/documentManagement/types"/>
    <xsd:element name="Document_x0020_Description" ma:index="8" nillable="true" ma:displayName="Document Description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ocument_x0020_Description xmlns="e010bd29-76c8-44b3-a51a-3aaade979f68">NatureServe PowerPoint template in PRESENTATION FORMAT. Edit to create new presentations.</Document_x0020_Description>
  </documentManagement>
</p:properties>
</file>

<file path=customXml/itemProps1.xml><?xml version="1.0" encoding="utf-8"?>
<ds:datastoreItem xmlns:ds="http://schemas.openxmlformats.org/officeDocument/2006/customXml" ds:itemID="{EEEA7957-7608-46B3-B175-4B6EEE05C6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6A7A-3B23-4FA0-87FC-E3086027C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FC4EBBB-289D-443C-AA73-49573E0F447A}">
  <ds:schemaRefs>
    <ds:schemaRef ds:uri="http://www.w3.org/XML/1998/namespace"/>
    <ds:schemaRef ds:uri="http://purl.org/dc/dcmitype/"/>
    <ds:schemaRef ds:uri="http://purl.org/dc/elements/1.1/"/>
    <ds:schemaRef ds:uri="e010bd29-76c8-44b3-a51a-3aaade979f68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9955</TotalTime>
  <Words>913</Words>
  <Application>Microsoft Office PowerPoint</Application>
  <PresentationFormat>On-screen Show (4:3)</PresentationFormat>
  <Paragraphs>195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Biotics 5 Prototype testing Milestone 7 Thursday, February 7, 2012 2:30 – 4:00 PM EST</vt:lpstr>
      <vt:lpstr>Agenda</vt:lpstr>
      <vt:lpstr>Release Notes &amp; Testing</vt:lpstr>
      <vt:lpstr>Milestone 7 Demo</vt:lpstr>
      <vt:lpstr>Use of Rank Calculator</vt:lpstr>
      <vt:lpstr>Rank Calculator and Biotics 5</vt:lpstr>
      <vt:lpstr>Rank Calculator Usage</vt:lpstr>
      <vt:lpstr>Development &amp; Milestone Release Plan</vt:lpstr>
      <vt:lpstr>Tasks to Prioritize for Development Plan </vt:lpstr>
      <vt:lpstr>Providing Feedback</vt:lpstr>
      <vt:lpstr>What you have reported</vt:lpstr>
      <vt:lpstr>What you have reported, cont’d</vt:lpstr>
      <vt:lpstr>What you have reported</vt:lpstr>
      <vt:lpstr>Upcoming Schedule</vt:lpstr>
      <vt:lpstr>Discussion/Questions</vt:lpstr>
    </vt:vector>
  </TitlesOfParts>
  <Company>NatureServe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Strategy</dc:title>
  <dc:creator>Kyle Copas</dc:creator>
  <cp:lastModifiedBy>whitney_weber</cp:lastModifiedBy>
  <cp:revision>499</cp:revision>
  <cp:lastPrinted>2012-04-19T17:27:33Z</cp:lastPrinted>
  <dcterms:created xsi:type="dcterms:W3CDTF">2010-06-22T21:10:03Z</dcterms:created>
  <dcterms:modified xsi:type="dcterms:W3CDTF">2013-02-07T21:16:27Z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0x0101004F87FD8A8E7F5F48B79DE748D389170D</vt:lpwstr>
  </property>
</Properties>
</file>