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notesMasterIdLst>
    <p:notesMasterId r:id="rId25"/>
  </p:notesMasterIdLst>
  <p:sldIdLst>
    <p:sldId id="256" r:id="rId2"/>
    <p:sldId id="275" r:id="rId3"/>
    <p:sldId id="270" r:id="rId4"/>
    <p:sldId id="271" r:id="rId5"/>
    <p:sldId id="272" r:id="rId6"/>
    <p:sldId id="273" r:id="rId7"/>
    <p:sldId id="276" r:id="rId8"/>
    <p:sldId id="288" r:id="rId9"/>
    <p:sldId id="279" r:id="rId10"/>
    <p:sldId id="280" r:id="rId11"/>
    <p:sldId id="281" r:id="rId12"/>
    <p:sldId id="282" r:id="rId13"/>
    <p:sldId id="283" r:id="rId14"/>
    <p:sldId id="277" r:id="rId15"/>
    <p:sldId id="284" r:id="rId16"/>
    <p:sldId id="278" r:id="rId17"/>
    <p:sldId id="285" r:id="rId18"/>
    <p:sldId id="286" r:id="rId19"/>
    <p:sldId id="293" r:id="rId20"/>
    <p:sldId id="294" r:id="rId21"/>
    <p:sldId id="295" r:id="rId22"/>
    <p:sldId id="290" r:id="rId23"/>
    <p:sldId id="291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EBD"/>
    <a:srgbClr val="21EFDB"/>
    <a:srgbClr val="6AF402"/>
    <a:srgbClr val="269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3698" autoAdjust="0"/>
  </p:normalViewPr>
  <p:slideViewPr>
    <p:cSldViewPr snapToGrid="0">
      <p:cViewPr>
        <p:scale>
          <a:sx n="110" d="100"/>
          <a:sy n="110" d="100"/>
        </p:scale>
        <p:origin x="-1806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6961-8047-43E9-9F4F-3F760D27921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CAC54-9A19-4ACE-8BB2-86BCC24A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Bulk create capabilities have improved the efficiency of entering large datasets into </a:t>
            </a:r>
            <a:r>
              <a:rPr lang="en-US" sz="1800" baseline="0" dirty="0" err="1" smtClean="0"/>
              <a:t>Biotics</a:t>
            </a:r>
            <a:r>
              <a:rPr lang="en-US" sz="1800" baseline="0" dirty="0" smtClean="0"/>
              <a:t>. However, time-consuming data preparation steps require data managers to weigh whether the time needed to prepare a dataset is worth the ability to bulk load the features rather than just create them manually.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In Pennsylvania, we have been developing standardized methods by which to increase the efficiency of data preparation for use with the bulk create feature in </a:t>
            </a:r>
            <a:r>
              <a:rPr lang="en-US" sz="1800" baseline="0" dirty="0" err="1" smtClean="0"/>
              <a:t>Biotics</a:t>
            </a:r>
            <a:r>
              <a:rPr lang="en-US" sz="1800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AC54-9A19-4ACE-8BB2-86BCC24A5C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613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8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9" y="285751"/>
            <a:ext cx="1857375" cy="4423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4" y="285751"/>
            <a:ext cx="5800725" cy="4423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054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2753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3"/>
            <a:ext cx="3360420" cy="32635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3"/>
            <a:ext cx="3360420" cy="32635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3"/>
            <a:ext cx="3360420" cy="2748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3"/>
            <a:ext cx="3360420" cy="2748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2"/>
            <a:ext cx="2400300" cy="1200149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1" y="514350"/>
            <a:ext cx="45593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4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3"/>
            <a:ext cx="8469630" cy="384669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5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1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3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61" y="748904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06B8CC4-86A8-4C7A-9D9D-86A41FD106B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4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3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1B5C5E-7A24-4D81-B0FE-FC2F424B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Heritage\Species\Birds\Charadrius melodus_piping pl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4" y="2964968"/>
            <a:ext cx="2169042" cy="196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s://static.inaturalist.org/photos/9159323/large.jpg?150049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4" y="2964968"/>
            <a:ext cx="1962983" cy="196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Q:\Heritage\Species\Mammals\Napaeozapus_insignis_Woodland_Jumping_Mou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9096" r="37046" b="12213"/>
          <a:stretch/>
        </p:blipFill>
        <p:spPr bwMode="auto">
          <a:xfrm>
            <a:off x="4661888" y="2964967"/>
            <a:ext cx="2203629" cy="196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Heritage\Species\Reptiles\Crotalus horridus Timber rattlesnak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t="11025" r="16282" b="12903"/>
          <a:stretch/>
        </p:blipFill>
        <p:spPr bwMode="auto">
          <a:xfrm>
            <a:off x="2399089" y="2964969"/>
            <a:ext cx="2208355" cy="196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53" y="238125"/>
            <a:ext cx="6736784" cy="89464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Automating the Assignment of SF IDs and EO IDs when Preparing a Dataset for Bulk Import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687" y="1498004"/>
            <a:ext cx="4463041" cy="2773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Pennsylvania Natural Heritage Program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10689" y="1746444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January 24, 2019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89631" y="284995"/>
            <a:ext cx="4310672" cy="2657476"/>
            <a:chOff x="4689631" y="284995"/>
            <a:chExt cx="4310672" cy="2657476"/>
          </a:xfrm>
        </p:grpSpPr>
        <p:grpSp>
          <p:nvGrpSpPr>
            <p:cNvPr id="7" name="Group 6"/>
            <p:cNvGrpSpPr/>
            <p:nvPr/>
          </p:nvGrpSpPr>
          <p:grpSpPr>
            <a:xfrm>
              <a:off x="4689631" y="994605"/>
              <a:ext cx="4310672" cy="1947866"/>
              <a:chOff x="3881168" y="928684"/>
              <a:chExt cx="4310672" cy="1947866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5022503" y="1152524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3881168" y="1827370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350990" y="2166934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4831414" y="1095372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6060728" y="1384397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6432203" y="1779743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6556028" y="1214436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6899704" y="1584452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4309794" y="2357431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7871860" y="1028699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995685" y="1157285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8068015" y="928684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079528" y="1779742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4203353" y="2052633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3944243" y="2357432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5701789" y="1577621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5701789" y="1630036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6185446" y="1460627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7232303" y="1584481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7344668" y="1522568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407790" y="1214435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7356128" y="2233607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7418040" y="2309808"/>
                <a:ext cx="123825" cy="12382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648325" y="1028700"/>
                <a:ext cx="2400300" cy="1847850"/>
              </a:xfrm>
              <a:custGeom>
                <a:avLst/>
                <a:gdLst>
                  <a:gd name="connsiteX0" fmla="*/ 171450 w 2400300"/>
                  <a:gd name="connsiteY0" fmla="*/ 504825 h 1847850"/>
                  <a:gd name="connsiteX1" fmla="*/ 161925 w 2400300"/>
                  <a:gd name="connsiteY1" fmla="*/ 200025 h 1847850"/>
                  <a:gd name="connsiteX2" fmla="*/ 571500 w 2400300"/>
                  <a:gd name="connsiteY2" fmla="*/ 19050 h 1847850"/>
                  <a:gd name="connsiteX3" fmla="*/ 1200150 w 2400300"/>
                  <a:gd name="connsiteY3" fmla="*/ 0 h 1847850"/>
                  <a:gd name="connsiteX4" fmla="*/ 1771650 w 2400300"/>
                  <a:gd name="connsiteY4" fmla="*/ 304800 h 1847850"/>
                  <a:gd name="connsiteX5" fmla="*/ 2181225 w 2400300"/>
                  <a:gd name="connsiteY5" fmla="*/ 666750 h 1847850"/>
                  <a:gd name="connsiteX6" fmla="*/ 2400300 w 2400300"/>
                  <a:gd name="connsiteY6" fmla="*/ 1095375 h 1847850"/>
                  <a:gd name="connsiteX7" fmla="*/ 2381250 w 2400300"/>
                  <a:gd name="connsiteY7" fmla="*/ 1362075 h 1847850"/>
                  <a:gd name="connsiteX8" fmla="*/ 2286000 w 2400300"/>
                  <a:gd name="connsiteY8" fmla="*/ 1657350 h 1847850"/>
                  <a:gd name="connsiteX9" fmla="*/ 1743075 w 2400300"/>
                  <a:gd name="connsiteY9" fmla="*/ 1847850 h 1847850"/>
                  <a:gd name="connsiteX10" fmla="*/ 1285875 w 2400300"/>
                  <a:gd name="connsiteY10" fmla="*/ 1743075 h 1847850"/>
                  <a:gd name="connsiteX11" fmla="*/ 1209675 w 2400300"/>
                  <a:gd name="connsiteY11" fmla="*/ 1695450 h 1847850"/>
                  <a:gd name="connsiteX12" fmla="*/ 1171575 w 2400300"/>
                  <a:gd name="connsiteY12" fmla="*/ 1666875 h 1847850"/>
                  <a:gd name="connsiteX13" fmla="*/ 952500 w 2400300"/>
                  <a:gd name="connsiteY13" fmla="*/ 1504950 h 1847850"/>
                  <a:gd name="connsiteX14" fmla="*/ 447675 w 2400300"/>
                  <a:gd name="connsiteY14" fmla="*/ 1009650 h 1847850"/>
                  <a:gd name="connsiteX15" fmla="*/ 247650 w 2400300"/>
                  <a:gd name="connsiteY15" fmla="*/ 762000 h 1847850"/>
                  <a:gd name="connsiteX16" fmla="*/ 180975 w 2400300"/>
                  <a:gd name="connsiteY16" fmla="*/ 819150 h 1847850"/>
                  <a:gd name="connsiteX17" fmla="*/ 9525 w 2400300"/>
                  <a:gd name="connsiteY17" fmla="*/ 695325 h 1847850"/>
                  <a:gd name="connsiteX18" fmla="*/ 0 w 2400300"/>
                  <a:gd name="connsiteY18" fmla="*/ 523875 h 1847850"/>
                  <a:gd name="connsiteX19" fmla="*/ 180975 w 2400300"/>
                  <a:gd name="connsiteY19" fmla="*/ 447675 h 1847850"/>
                  <a:gd name="connsiteX20" fmla="*/ 180975 w 2400300"/>
                  <a:gd name="connsiteY20" fmla="*/ 247650 h 1847850"/>
                  <a:gd name="connsiteX0" fmla="*/ 171450 w 2400300"/>
                  <a:gd name="connsiteY0" fmla="*/ 504825 h 1847850"/>
                  <a:gd name="connsiteX1" fmla="*/ 161925 w 2400300"/>
                  <a:gd name="connsiteY1" fmla="*/ 200025 h 1847850"/>
                  <a:gd name="connsiteX2" fmla="*/ 571500 w 2400300"/>
                  <a:gd name="connsiteY2" fmla="*/ 19050 h 1847850"/>
                  <a:gd name="connsiteX3" fmla="*/ 1200150 w 2400300"/>
                  <a:gd name="connsiteY3" fmla="*/ 0 h 1847850"/>
                  <a:gd name="connsiteX4" fmla="*/ 1771650 w 2400300"/>
                  <a:gd name="connsiteY4" fmla="*/ 304800 h 1847850"/>
                  <a:gd name="connsiteX5" fmla="*/ 2181225 w 2400300"/>
                  <a:gd name="connsiteY5" fmla="*/ 666750 h 1847850"/>
                  <a:gd name="connsiteX6" fmla="*/ 2400300 w 2400300"/>
                  <a:gd name="connsiteY6" fmla="*/ 1095375 h 1847850"/>
                  <a:gd name="connsiteX7" fmla="*/ 2381250 w 2400300"/>
                  <a:gd name="connsiteY7" fmla="*/ 1362075 h 1847850"/>
                  <a:gd name="connsiteX8" fmla="*/ 2286000 w 2400300"/>
                  <a:gd name="connsiteY8" fmla="*/ 1657350 h 1847850"/>
                  <a:gd name="connsiteX9" fmla="*/ 1743075 w 2400300"/>
                  <a:gd name="connsiteY9" fmla="*/ 1847850 h 1847850"/>
                  <a:gd name="connsiteX10" fmla="*/ 1285875 w 2400300"/>
                  <a:gd name="connsiteY10" fmla="*/ 1743075 h 1847850"/>
                  <a:gd name="connsiteX11" fmla="*/ 1209675 w 2400300"/>
                  <a:gd name="connsiteY11" fmla="*/ 1695450 h 1847850"/>
                  <a:gd name="connsiteX12" fmla="*/ 1171575 w 2400300"/>
                  <a:gd name="connsiteY12" fmla="*/ 1666875 h 1847850"/>
                  <a:gd name="connsiteX13" fmla="*/ 952500 w 2400300"/>
                  <a:gd name="connsiteY13" fmla="*/ 1504950 h 1847850"/>
                  <a:gd name="connsiteX14" fmla="*/ 447675 w 2400300"/>
                  <a:gd name="connsiteY14" fmla="*/ 1009650 h 1847850"/>
                  <a:gd name="connsiteX15" fmla="*/ 247650 w 2400300"/>
                  <a:gd name="connsiteY15" fmla="*/ 762000 h 1847850"/>
                  <a:gd name="connsiteX16" fmla="*/ 180975 w 2400300"/>
                  <a:gd name="connsiteY16" fmla="*/ 819150 h 1847850"/>
                  <a:gd name="connsiteX17" fmla="*/ 9525 w 2400300"/>
                  <a:gd name="connsiteY17" fmla="*/ 695325 h 1847850"/>
                  <a:gd name="connsiteX18" fmla="*/ 0 w 2400300"/>
                  <a:gd name="connsiteY18" fmla="*/ 523875 h 1847850"/>
                  <a:gd name="connsiteX19" fmla="*/ 180975 w 2400300"/>
                  <a:gd name="connsiteY19" fmla="*/ 447675 h 18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00300" h="1847850">
                    <a:moveTo>
                      <a:pt x="171450" y="504825"/>
                    </a:moveTo>
                    <a:lnTo>
                      <a:pt x="161925" y="200025"/>
                    </a:lnTo>
                    <a:lnTo>
                      <a:pt x="571500" y="19050"/>
                    </a:lnTo>
                    <a:lnTo>
                      <a:pt x="1200150" y="0"/>
                    </a:lnTo>
                    <a:lnTo>
                      <a:pt x="1771650" y="304800"/>
                    </a:lnTo>
                    <a:lnTo>
                      <a:pt x="2181225" y="666750"/>
                    </a:lnTo>
                    <a:lnTo>
                      <a:pt x="2400300" y="1095375"/>
                    </a:lnTo>
                    <a:lnTo>
                      <a:pt x="2381250" y="1362075"/>
                    </a:lnTo>
                    <a:lnTo>
                      <a:pt x="2286000" y="1657350"/>
                    </a:lnTo>
                    <a:lnTo>
                      <a:pt x="1743075" y="1847850"/>
                    </a:lnTo>
                    <a:lnTo>
                      <a:pt x="1285875" y="1743075"/>
                    </a:lnTo>
                    <a:cubicBezTo>
                      <a:pt x="1260475" y="1727200"/>
                      <a:pt x="1234597" y="1712065"/>
                      <a:pt x="1209675" y="1695450"/>
                    </a:cubicBezTo>
                    <a:cubicBezTo>
                      <a:pt x="1196466" y="1686644"/>
                      <a:pt x="1171575" y="1666875"/>
                      <a:pt x="1171575" y="1666875"/>
                    </a:cubicBezTo>
                    <a:lnTo>
                      <a:pt x="952500" y="1504950"/>
                    </a:lnTo>
                    <a:lnTo>
                      <a:pt x="447675" y="1009650"/>
                    </a:lnTo>
                    <a:lnTo>
                      <a:pt x="247650" y="762000"/>
                    </a:lnTo>
                    <a:lnTo>
                      <a:pt x="180975" y="819150"/>
                    </a:lnTo>
                    <a:lnTo>
                      <a:pt x="9525" y="695325"/>
                    </a:lnTo>
                    <a:lnTo>
                      <a:pt x="0" y="523875"/>
                    </a:lnTo>
                    <a:lnTo>
                      <a:pt x="180975" y="44767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6370290" y="2295520"/>
                <a:ext cx="123825" cy="123825"/>
              </a:xfrm>
              <a:prstGeom prst="triangle">
                <a:avLst/>
              </a:prstGeom>
              <a:solidFill>
                <a:srgbClr val="6AF402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Isosceles Triangle 36"/>
            <p:cNvSpPr/>
            <p:nvPr/>
          </p:nvSpPr>
          <p:spPr>
            <a:xfrm>
              <a:off x="8832723" y="1247020"/>
              <a:ext cx="123825" cy="123825"/>
            </a:xfrm>
            <a:prstGeom prst="triangle">
              <a:avLst/>
            </a:prstGeom>
            <a:solidFill>
              <a:srgbClr val="6AF402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8680323" y="284995"/>
              <a:ext cx="123825" cy="123825"/>
            </a:xfrm>
            <a:prstGeom prst="triangle">
              <a:avLst/>
            </a:prstGeom>
            <a:solidFill>
              <a:srgbClr val="6AF402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8473820" y="346907"/>
              <a:ext cx="123825" cy="123825"/>
            </a:xfrm>
            <a:prstGeom prst="triangle">
              <a:avLst/>
            </a:prstGeom>
            <a:solidFill>
              <a:srgbClr val="6AF402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618410" y="485020"/>
              <a:ext cx="123825" cy="123825"/>
            </a:xfrm>
            <a:prstGeom prst="triangle">
              <a:avLst/>
            </a:prstGeom>
            <a:solidFill>
              <a:srgbClr val="6AF402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Isosceles Triangle 41"/>
          <p:cNvSpPr/>
          <p:nvPr/>
        </p:nvSpPr>
        <p:spPr>
          <a:xfrm>
            <a:off x="3930728" y="2189236"/>
            <a:ext cx="123825" cy="123825"/>
          </a:xfrm>
          <a:prstGeom prst="triangle">
            <a:avLst/>
          </a:prstGeom>
          <a:solidFill>
            <a:srgbClr val="6AF40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3889532" y="2379733"/>
            <a:ext cx="123825" cy="123825"/>
          </a:xfrm>
          <a:prstGeom prst="triangle">
            <a:avLst/>
          </a:prstGeom>
          <a:solidFill>
            <a:srgbClr val="6AF40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3765707" y="2312302"/>
            <a:ext cx="123825" cy="123825"/>
          </a:xfrm>
          <a:prstGeom prst="triangle">
            <a:avLst/>
          </a:prstGeom>
          <a:solidFill>
            <a:srgbClr val="6AF40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3724511" y="2502799"/>
            <a:ext cx="123825" cy="123825"/>
          </a:xfrm>
          <a:prstGeom prst="triangle">
            <a:avLst/>
          </a:prstGeom>
          <a:solidFill>
            <a:srgbClr val="6AF40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610687" y="1243210"/>
            <a:ext cx="4463041" cy="277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1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Molly Moore, GIS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9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 b="6199"/>
          <a:stretch/>
        </p:blipFill>
        <p:spPr bwMode="auto">
          <a:xfrm>
            <a:off x="4476750" y="109404"/>
            <a:ext cx="4600575" cy="4977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036" y="19020"/>
            <a:ext cx="3570264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476749" y="1352549"/>
            <a:ext cx="4600575" cy="857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085" y="539281"/>
            <a:ext cx="4103665" cy="28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sz="2000" dirty="0" smtClean="0"/>
              <a:t>Field selection for species identifier and separation distance fields from input datasets.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" y="3353858"/>
            <a:ext cx="3646465" cy="17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38575" y="1969853"/>
            <a:ext cx="1000125" cy="138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076" idx="0"/>
          </p:cNvCxnSpPr>
          <p:nvPr/>
        </p:nvCxnSpPr>
        <p:spPr>
          <a:xfrm flipV="1">
            <a:off x="2424917" y="1619250"/>
            <a:ext cx="2413783" cy="1734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 b="6199"/>
          <a:stretch/>
        </p:blipFill>
        <p:spPr bwMode="auto">
          <a:xfrm>
            <a:off x="4476750" y="109404"/>
            <a:ext cx="4600575" cy="4977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036" y="19020"/>
            <a:ext cx="3570264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476749" y="2171700"/>
            <a:ext cx="4600575" cy="426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6748" y="2983571"/>
            <a:ext cx="4600575" cy="12462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73085" y="539281"/>
            <a:ext cx="4103665" cy="28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 smtClean="0"/>
              <a:t>Existing </a:t>
            </a:r>
            <a:r>
              <a:rPr lang="en-US" sz="2000" dirty="0" err="1" smtClean="0"/>
              <a:t>Biotics</a:t>
            </a:r>
            <a:r>
              <a:rPr lang="en-US" sz="2000" dirty="0" smtClean="0"/>
              <a:t> EO and SF data</a:t>
            </a:r>
          </a:p>
          <a:p>
            <a:pPr marL="274314" lvl="1" indent="0">
              <a:buClr>
                <a:schemeClr val="tx1"/>
              </a:buClr>
              <a:buNone/>
            </a:pPr>
            <a:endParaRPr lang="en-US" sz="100" dirty="0" smtClean="0"/>
          </a:p>
          <a:p>
            <a:pPr lvl="1">
              <a:buClr>
                <a:schemeClr val="tx1"/>
              </a:buClr>
            </a:pPr>
            <a:r>
              <a:rPr lang="en-US" sz="1800" b="1" dirty="0" smtClean="0"/>
              <a:t>Coordinate system: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Same as input layers</a:t>
            </a:r>
          </a:p>
          <a:p>
            <a:pPr lvl="1">
              <a:buClr>
                <a:schemeClr val="tx1"/>
              </a:buClr>
            </a:pPr>
            <a:r>
              <a:rPr lang="en-US" sz="1800" b="1" dirty="0" smtClean="0"/>
              <a:t>Needed fields: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/>
              <a:t>Species identification field (values must match input data species identification field)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/>
              <a:t>EO ID in EO reps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/>
              <a:t>SF ID in source feature layers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7" y="3353859"/>
            <a:ext cx="3449737" cy="17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 b="6199"/>
          <a:stretch/>
        </p:blipFill>
        <p:spPr bwMode="auto">
          <a:xfrm>
            <a:off x="4476750" y="109404"/>
            <a:ext cx="4600575" cy="4977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036" y="19020"/>
            <a:ext cx="3570264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476750" y="2598077"/>
            <a:ext cx="4600575" cy="426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6747" y="4220304"/>
            <a:ext cx="4600575" cy="866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73085" y="539281"/>
            <a:ext cx="4103665" cy="28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en-US" sz="2000" dirty="0" smtClean="0"/>
              <a:t>Field selection for EOID, SFID, and species identifier field from </a:t>
            </a:r>
            <a:r>
              <a:rPr lang="en-US" sz="2000" dirty="0" err="1" smtClean="0"/>
              <a:t>Biotics</a:t>
            </a:r>
            <a:r>
              <a:rPr lang="en-US" sz="2000" dirty="0" smtClean="0"/>
              <a:t> datasets.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7" y="3353859"/>
            <a:ext cx="3449737" cy="17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343150" y="3648075"/>
            <a:ext cx="2533650" cy="1314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52775" y="2811266"/>
            <a:ext cx="1724025" cy="5425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4300" y="3648075"/>
            <a:ext cx="952500" cy="876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35" y="19020"/>
            <a:ext cx="4941865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 - AQUATIC</a:t>
            </a:r>
            <a:endParaRPr lang="en-US" sz="3000" b="1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73085" y="798139"/>
            <a:ext cx="4618015" cy="385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 startAt="5"/>
            </a:pPr>
            <a:r>
              <a:rPr lang="en-US" sz="2000" dirty="0" smtClean="0"/>
              <a:t>NHD </a:t>
            </a:r>
            <a:r>
              <a:rPr lang="en-US" sz="2000" dirty="0" err="1" smtClean="0"/>
              <a:t>flowlines</a:t>
            </a:r>
            <a:endParaRPr lang="en-US" sz="20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 startAt="5"/>
            </a:pPr>
            <a:r>
              <a:rPr lang="en-US" sz="2000" dirty="0" smtClean="0"/>
              <a:t>Network dataset built on NHD </a:t>
            </a:r>
            <a:r>
              <a:rPr lang="en-US" sz="2000" dirty="0" err="1" smtClean="0"/>
              <a:t>flowlines</a:t>
            </a:r>
            <a:endParaRPr lang="en-US" sz="2000" dirty="0" smtClean="0"/>
          </a:p>
          <a:p>
            <a:pPr lvl="1">
              <a:buClr>
                <a:schemeClr val="tx1"/>
              </a:buClr>
            </a:pPr>
            <a:r>
              <a:rPr lang="en-US" dirty="0" smtClean="0"/>
              <a:t>Must be built before running tool</a:t>
            </a:r>
            <a:endParaRPr lang="en-US" dirty="0"/>
          </a:p>
          <a:p>
            <a:pPr marL="342900" indent="-342900">
              <a:buClr>
                <a:schemeClr val="tx1"/>
              </a:buClr>
              <a:buFont typeface="+mj-lt"/>
              <a:buAutoNum type="arabicPeriod" startAt="7"/>
            </a:pPr>
            <a:r>
              <a:rPr lang="en-US" dirty="0" smtClean="0"/>
              <a:t>Dams/barrier points (Optional)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Must be snapped to </a:t>
            </a:r>
            <a:r>
              <a:rPr lang="en-US" dirty="0" err="1" smtClean="0"/>
              <a:t>flowlines</a:t>
            </a:r>
            <a:r>
              <a:rPr lang="en-US" dirty="0" smtClean="0"/>
              <a:t> before using in tool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 startAt="8"/>
            </a:pPr>
            <a:r>
              <a:rPr lang="en-US" dirty="0" smtClean="0"/>
              <a:t>Snap distance in meters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Distance beyond which observations will not be assigned an EO/SF group – flagged with null values to QC location.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 startAt="8"/>
            </a:pP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81074"/>
            <a:ext cx="4086225" cy="4968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1100" y="3648075"/>
            <a:ext cx="4086221" cy="1401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1143" r="-62" b="22127"/>
          <a:stretch/>
        </p:blipFill>
        <p:spPr bwMode="auto">
          <a:xfrm flipH="1">
            <a:off x="334987" y="28575"/>
            <a:ext cx="881853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037" y="19020"/>
            <a:ext cx="4551338" cy="914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Terrestrial Separation Distance Analysis</a:t>
            </a:r>
            <a:endParaRPr lang="en-US" sz="30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3085" y="1083889"/>
            <a:ext cx="3913165" cy="10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Looped selections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/>
          <a:stretch/>
        </p:blipFill>
        <p:spPr bwMode="auto">
          <a:xfrm>
            <a:off x="344512" y="3977591"/>
            <a:ext cx="8789964" cy="11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5232648" y="157619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91881" y="1371583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462587" y="157619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350370" y="1128523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746998" y="1085471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204198" y="120014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6432798" y="113804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592639" y="1299960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6370885" y="1381106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361359" y="160439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456610" y="1843273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641603" y="1967096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589215" y="2423923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419848" y="2062721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619129" y="2642998"/>
            <a:ext cx="136029" cy="124200"/>
          </a:xfrm>
          <a:prstGeom prst="triangle">
            <a:avLst/>
          </a:prstGeom>
          <a:solidFill>
            <a:srgbClr val="21EFDB"/>
          </a:solidFill>
          <a:ln>
            <a:solidFill>
              <a:srgbClr val="21E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1143" r="-62" b="22127"/>
          <a:stretch/>
        </p:blipFill>
        <p:spPr bwMode="auto">
          <a:xfrm flipH="1">
            <a:off x="334987" y="28575"/>
            <a:ext cx="881853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037" y="19020"/>
            <a:ext cx="4551338" cy="914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Terrestrial Separation Distance Analysis</a:t>
            </a:r>
            <a:endParaRPr lang="en-US" sz="30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3085" y="1083889"/>
            <a:ext cx="3913165" cy="10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Looped selections</a:t>
            </a:r>
          </a:p>
          <a:p>
            <a:pPr>
              <a:buClr>
                <a:schemeClr val="tx1"/>
              </a:buClr>
            </a:pPr>
            <a:r>
              <a:rPr lang="en-US" dirty="0" err="1" smtClean="0"/>
              <a:t>ArcPy</a:t>
            </a:r>
            <a:r>
              <a:rPr lang="en-US" dirty="0" smtClean="0"/>
              <a:t> Cursors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5232648" y="157619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291881" y="1371583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462587" y="157619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350370" y="1128523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746998" y="1085471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204198" y="120014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432798" y="113804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592639" y="1299960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370885" y="1381106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361359" y="160439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456610" y="1843273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6641603" y="1967096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589215" y="2423923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6419848" y="2062721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619129" y="2642998"/>
            <a:ext cx="136029" cy="124200"/>
          </a:xfrm>
          <a:prstGeom prst="triangle">
            <a:avLst/>
          </a:prstGeom>
          <a:solidFill>
            <a:srgbClr val="22EEBD"/>
          </a:solidFill>
          <a:ln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EEBD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58010" y="916872"/>
            <a:ext cx="2743200" cy="2016827"/>
          </a:xfrm>
          <a:prstGeom prst="ellipse">
            <a:avLst/>
          </a:pr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24725" y="962905"/>
            <a:ext cx="15648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EEBD"/>
                </a:solidFill>
              </a:rPr>
              <a:t>EO_ID = 10382</a:t>
            </a:r>
            <a:endParaRPr lang="en-US" b="1" dirty="0">
              <a:solidFill>
                <a:srgbClr val="22EE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4725" y="1249017"/>
            <a:ext cx="13644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EEBD"/>
                </a:solidFill>
              </a:rPr>
              <a:t>EO_NEW = 1</a:t>
            </a:r>
            <a:endParaRPr lang="en-US" b="1" dirty="0">
              <a:solidFill>
                <a:srgbClr val="22EEBD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/>
          <a:stretch/>
        </p:blipFill>
        <p:spPr bwMode="auto">
          <a:xfrm>
            <a:off x="344512" y="3978257"/>
            <a:ext cx="8024176" cy="1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4"/>
          <a:stretch/>
        </p:blipFill>
        <p:spPr bwMode="auto">
          <a:xfrm>
            <a:off x="8337687" y="3978257"/>
            <a:ext cx="799103" cy="1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30233"/>
          <a:stretch/>
        </p:blipFill>
        <p:spPr bwMode="auto">
          <a:xfrm>
            <a:off x="344511" y="-1"/>
            <a:ext cx="8789964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29702" r="1273" b="259"/>
          <a:stretch/>
        </p:blipFill>
        <p:spPr bwMode="auto">
          <a:xfrm>
            <a:off x="354035" y="0"/>
            <a:ext cx="878996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036" y="19020"/>
            <a:ext cx="4056039" cy="914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Aquatic Separation Distance Analysis</a:t>
            </a:r>
            <a:endParaRPr lang="en-US" sz="3000" b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73085" y="1083889"/>
            <a:ext cx="3913165" cy="1221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Network Analyst extension – Service area analyses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1" y="3423922"/>
            <a:ext cx="7027839" cy="171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29702" r="1273" b="259"/>
          <a:stretch/>
        </p:blipFill>
        <p:spPr bwMode="auto">
          <a:xfrm>
            <a:off x="354035" y="0"/>
            <a:ext cx="878996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036" y="19020"/>
            <a:ext cx="4056039" cy="914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Aquatic Separation Distance Analysis</a:t>
            </a:r>
            <a:endParaRPr lang="en-US" sz="3000" b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73085" y="1083889"/>
            <a:ext cx="3913165" cy="10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Network Analyst extension – Service area analyses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Spatial joins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9450" y="219872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EEBD"/>
                </a:solidFill>
              </a:rPr>
              <a:t>EO_ID = 10382</a:t>
            </a:r>
            <a:endParaRPr lang="en-US" b="1" dirty="0">
              <a:solidFill>
                <a:srgbClr val="22EEBD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305320">
            <a:off x="6392588" y="2824361"/>
            <a:ext cx="2194494" cy="1101676"/>
          </a:xfrm>
          <a:prstGeom prst="ellipse">
            <a:avLst/>
          </a:pr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9835" y="2476500"/>
            <a:ext cx="13644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EEBD"/>
                </a:solidFill>
              </a:rPr>
              <a:t>EO_NEW = 1</a:t>
            </a:r>
            <a:endParaRPr lang="en-US" b="1" dirty="0">
              <a:solidFill>
                <a:srgbClr val="22EEB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5" y="4462359"/>
            <a:ext cx="8789965" cy="68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35" y="19020"/>
            <a:ext cx="4941865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Tool Results</a:t>
            </a:r>
            <a:endParaRPr lang="en-US" sz="3000" b="1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73085" y="798139"/>
            <a:ext cx="3513115" cy="385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"/>
          <a:stretch/>
        </p:blipFill>
        <p:spPr bwMode="auto">
          <a:xfrm>
            <a:off x="3886200" y="66675"/>
            <a:ext cx="52578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73085" y="798139"/>
            <a:ext cx="3446441" cy="213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 smtClean="0"/>
              <a:t>5 appended columns to original input datasets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NOTE: SF_ID and EO_ID assigned multiple IDs if multiple SFs or EOs found within separation distance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4023" y="432407"/>
            <a:ext cx="1257301" cy="1082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1525" y="66674"/>
            <a:ext cx="952498" cy="342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1324" y="66674"/>
            <a:ext cx="100965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00974" y="66674"/>
            <a:ext cx="1343026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9525" y="66673"/>
            <a:ext cx="7620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34021" y="66673"/>
            <a:ext cx="125730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35" y="19020"/>
            <a:ext cx="4941865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Tool Considerations/Limitations</a:t>
            </a:r>
            <a:endParaRPr lang="en-US" sz="30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73086" y="539281"/>
            <a:ext cx="8647089" cy="491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Required software and extensions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Network Analyst extension required for aquatic tool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Built and tested under ArcMap 10.6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Data preparation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join separation distance to input datasets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Ensure field schemas match among input data and </a:t>
            </a:r>
            <a:r>
              <a:rPr lang="en-US" sz="24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Biotics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data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create network dataset for aquatic tool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prepare dam layer if including in aquatic analysis</a:t>
            </a:r>
          </a:p>
          <a:p>
            <a:pPr marL="0" indent="0">
              <a:buClr>
                <a:schemeClr val="bg2">
                  <a:lumMod val="90000"/>
                  <a:lumOff val="10000"/>
                </a:schemeClr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Current limitations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Location use class is not yet considered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Does not distinguish between suitable/unsuitable habitat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No way to automatically distinguish terrestrial separation barriers</a:t>
            </a:r>
          </a:p>
        </p:txBody>
      </p:sp>
    </p:spTree>
    <p:extLst>
      <p:ext uri="{BB962C8B-B14F-4D97-AF65-F5344CB8AC3E}">
        <p14:creationId xmlns:p14="http://schemas.microsoft.com/office/powerpoint/2010/main" val="14961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087" y="236485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Bulk Create</a:t>
            </a:r>
            <a:endParaRPr lang="en-US" sz="30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73086" y="882595"/>
            <a:ext cx="8234885" cy="393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Pros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Improved efficiency for large, uncomplicated datasets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Cons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Time-consuming data preparation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35" y="19020"/>
            <a:ext cx="4941865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Tool Considerations/Limitations</a:t>
            </a:r>
            <a:endParaRPr lang="en-US" sz="30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73086" y="539281"/>
            <a:ext cx="8647089" cy="491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Required software and extensions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Network Analyst extension required for aquatic tool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Built and tested under ArcMap 10.6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Data preparation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Must join separation distance to input datasets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Ensure field schemas match among input data and </a:t>
            </a:r>
            <a:r>
              <a:rPr lang="en-US" sz="2400" dirty="0" err="1" smtClean="0">
                <a:solidFill>
                  <a:schemeClr val="tx1"/>
                </a:solidFill>
              </a:rPr>
              <a:t>Biotics</a:t>
            </a:r>
            <a:r>
              <a:rPr lang="en-US" sz="2400" dirty="0" smtClean="0">
                <a:solidFill>
                  <a:schemeClr val="tx1"/>
                </a:solidFill>
              </a:rPr>
              <a:t> data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Must create network dataset for aquatic tool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Must prepare dam layer if including in aquatic analysis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Current limitations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Location use class is not yet considered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Does not distinguish between suitable/unsuitable habitat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No way to automatically distinguish terrestrial separation barriers</a:t>
            </a:r>
          </a:p>
        </p:txBody>
      </p:sp>
    </p:spTree>
    <p:extLst>
      <p:ext uri="{BB962C8B-B14F-4D97-AF65-F5344CB8AC3E}">
        <p14:creationId xmlns:p14="http://schemas.microsoft.com/office/powerpoint/2010/main" val="30525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35" y="19020"/>
            <a:ext cx="4941865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Tool Considerations/Limitations</a:t>
            </a:r>
            <a:endParaRPr lang="en-US" sz="30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73086" y="539281"/>
            <a:ext cx="8647089" cy="491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Required software and extensions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Network Analyst extension required for aquatic tool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Built and tested under ArcMap 10.6</a:t>
            </a:r>
          </a:p>
          <a:p>
            <a:pPr marL="0" indent="0">
              <a:buClr>
                <a:schemeClr val="bg2">
                  <a:lumMod val="90000"/>
                  <a:lumOff val="10000"/>
                </a:schemeClr>
              </a:buClr>
              <a:buNone/>
            </a:pPr>
            <a:r>
              <a:rPr lang="en-US" sz="26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Data preparation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join separation distance to input datasets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Ensure field schemas match among input data and </a:t>
            </a:r>
            <a:r>
              <a:rPr lang="en-US" sz="2400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Biotics</a:t>
            </a: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data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create network dataset for aquatic tool</a:t>
            </a:r>
          </a:p>
          <a:p>
            <a:pPr lvl="1">
              <a:buClr>
                <a:schemeClr val="bg2">
                  <a:lumMod val="90000"/>
                  <a:lumOff val="10000"/>
                </a:schemeClr>
              </a:buClr>
            </a:pPr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Must prepare dam layer if including in aquatic analysis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Current limitations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Location use class is not yet considered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Does not distinguish between suitable/unsuitable habitat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No way to automatically distinguish terrestrial separation barriers</a:t>
            </a:r>
          </a:p>
        </p:txBody>
      </p:sp>
    </p:spTree>
    <p:extLst>
      <p:ext uri="{BB962C8B-B14F-4D97-AF65-F5344CB8AC3E}">
        <p14:creationId xmlns:p14="http://schemas.microsoft.com/office/powerpoint/2010/main" val="30525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" y="0"/>
            <a:ext cx="8801100" cy="8631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Image result for github logo"/>
          <p:cNvSpPr>
            <a:spLocks noChangeAspect="1" noChangeArrowheads="1"/>
          </p:cNvSpPr>
          <p:nvPr/>
        </p:nvSpPr>
        <p:spPr bwMode="auto">
          <a:xfrm>
            <a:off x="155575" y="-738188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ithub logo"/>
          <p:cNvSpPr>
            <a:spLocks noChangeAspect="1" noChangeArrowheads="1"/>
          </p:cNvSpPr>
          <p:nvPr/>
        </p:nvSpPr>
        <p:spPr bwMode="auto">
          <a:xfrm>
            <a:off x="307975" y="-585788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think360studio.com/wp-content/uploads/2018/02/GitHub-Logo.svg"/>
          <p:cNvSpPr>
            <a:spLocks noChangeAspect="1" noChangeArrowheads="1"/>
          </p:cNvSpPr>
          <p:nvPr/>
        </p:nvSpPr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8" descr="Image result for github log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Image result for github logo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Image result for githu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0933"/>
            <a:ext cx="3327400" cy="7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6875" y="1154774"/>
            <a:ext cx="505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https://github.com/PNHP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85138" y="1733704"/>
            <a:ext cx="0" cy="343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70507" y="2070203"/>
            <a:ext cx="3757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207085" y="1839369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DataMangement</a:t>
            </a:r>
            <a:endParaRPr lang="en-US" sz="2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727275" y="2351320"/>
            <a:ext cx="0" cy="343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712644" y="2687819"/>
            <a:ext cx="3757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060575" y="2456986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BulkLoading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524309" y="2935500"/>
            <a:ext cx="0" cy="343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9678" y="3271999"/>
            <a:ext cx="3757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857609" y="3041166"/>
            <a:ext cx="355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BulkLoadPrepToolbox.pyt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524309" y="3271998"/>
            <a:ext cx="0" cy="602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09678" y="3867212"/>
            <a:ext cx="3757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857609" y="3636379"/>
            <a:ext cx="473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BulkLoadPrepToolboxREADME.pdf</a:t>
            </a:r>
          </a:p>
        </p:txBody>
      </p:sp>
    </p:spTree>
    <p:extLst>
      <p:ext uri="{BB962C8B-B14F-4D97-AF65-F5344CB8AC3E}">
        <p14:creationId xmlns:p14="http://schemas.microsoft.com/office/powerpoint/2010/main" val="8257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560" y="203619"/>
            <a:ext cx="6736784" cy="503747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Questions?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209" y="2067482"/>
            <a:ext cx="4463041" cy="2773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Pennsylvania Natural Heritage Program</a:t>
            </a:r>
            <a:endParaRPr lang="en-US" sz="2000" dirty="0"/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3074209" y="1790179"/>
            <a:ext cx="4463041" cy="277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1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smtClean="0"/>
              <a:t>Molly Moore</a:t>
            </a:r>
            <a:endParaRPr lang="en-US" sz="2000" b="1" dirty="0"/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3074208" y="2364125"/>
            <a:ext cx="4463041" cy="277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1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mmoore@paconserve.org</a:t>
            </a:r>
            <a:endParaRPr lang="en-US" sz="2000" dirty="0"/>
          </a:p>
        </p:txBody>
      </p:sp>
      <p:pic>
        <p:nvPicPr>
          <p:cNvPr id="2050" name="Picture 2" descr="P:\Conservation Programs\Natural Heritage Program\Administration\Business cards, letterhead, logos\PNHP logo\High resolution PNHP logos\PNHP_New_Logo_sans_serif_tran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5207" r="12763" b="17876"/>
          <a:stretch/>
        </p:blipFill>
        <p:spPr bwMode="auto">
          <a:xfrm>
            <a:off x="300179" y="1475872"/>
            <a:ext cx="2322738" cy="13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6950"/>
          <a:stretch/>
        </p:blipFill>
        <p:spPr>
          <a:xfrm>
            <a:off x="341194" y="0"/>
            <a:ext cx="8802805" cy="51435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73087" y="5897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Separation Distance Analysis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672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6950"/>
          <a:stretch/>
        </p:blipFill>
        <p:spPr>
          <a:xfrm>
            <a:off x="343439" y="1"/>
            <a:ext cx="8802806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3087" y="5897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Separation Distance Analysis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953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3644" b="8710"/>
          <a:stretch/>
        </p:blipFill>
        <p:spPr>
          <a:xfrm>
            <a:off x="341906" y="0"/>
            <a:ext cx="7725814" cy="51435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185909" y="495746"/>
            <a:ext cx="2824162" cy="2857500"/>
          </a:xfrm>
          <a:custGeom>
            <a:avLst/>
            <a:gdLst>
              <a:gd name="connsiteX0" fmla="*/ 114300 w 2824162"/>
              <a:gd name="connsiteY0" fmla="*/ 1066800 h 2857500"/>
              <a:gd name="connsiteX1" fmla="*/ 666750 w 2824162"/>
              <a:gd name="connsiteY1" fmla="*/ 400050 h 2857500"/>
              <a:gd name="connsiteX2" fmla="*/ 1381125 w 2824162"/>
              <a:gd name="connsiteY2" fmla="*/ 52387 h 2857500"/>
              <a:gd name="connsiteX3" fmla="*/ 2057400 w 2824162"/>
              <a:gd name="connsiteY3" fmla="*/ 0 h 2857500"/>
              <a:gd name="connsiteX4" fmla="*/ 2628900 w 2824162"/>
              <a:gd name="connsiteY4" fmla="*/ 314325 h 2857500"/>
              <a:gd name="connsiteX5" fmla="*/ 2814637 w 2824162"/>
              <a:gd name="connsiteY5" fmla="*/ 700087 h 2857500"/>
              <a:gd name="connsiteX6" fmla="*/ 2824162 w 2824162"/>
              <a:gd name="connsiteY6" fmla="*/ 1104900 h 2857500"/>
              <a:gd name="connsiteX7" fmla="*/ 2800350 w 2824162"/>
              <a:gd name="connsiteY7" fmla="*/ 1157287 h 2857500"/>
              <a:gd name="connsiteX8" fmla="*/ 2157412 w 2824162"/>
              <a:gd name="connsiteY8" fmla="*/ 2395537 h 2857500"/>
              <a:gd name="connsiteX9" fmla="*/ 1895475 w 2824162"/>
              <a:gd name="connsiteY9" fmla="*/ 2833687 h 2857500"/>
              <a:gd name="connsiteX10" fmla="*/ 1809750 w 2824162"/>
              <a:gd name="connsiteY10" fmla="*/ 2852737 h 2857500"/>
              <a:gd name="connsiteX11" fmla="*/ 1304925 w 2824162"/>
              <a:gd name="connsiteY11" fmla="*/ 2857500 h 2857500"/>
              <a:gd name="connsiteX12" fmla="*/ 1257300 w 2824162"/>
              <a:gd name="connsiteY12" fmla="*/ 2847975 h 2857500"/>
              <a:gd name="connsiteX13" fmla="*/ 1214437 w 2824162"/>
              <a:gd name="connsiteY13" fmla="*/ 2843212 h 2857500"/>
              <a:gd name="connsiteX14" fmla="*/ 1185862 w 2824162"/>
              <a:gd name="connsiteY14" fmla="*/ 2828925 h 2857500"/>
              <a:gd name="connsiteX15" fmla="*/ 1162050 w 2824162"/>
              <a:gd name="connsiteY15" fmla="*/ 2824162 h 2857500"/>
              <a:gd name="connsiteX16" fmla="*/ 585787 w 2824162"/>
              <a:gd name="connsiteY16" fmla="*/ 2571750 h 2857500"/>
              <a:gd name="connsiteX17" fmla="*/ 523875 w 2824162"/>
              <a:gd name="connsiteY17" fmla="*/ 2528887 h 2857500"/>
              <a:gd name="connsiteX18" fmla="*/ 490537 w 2824162"/>
              <a:gd name="connsiteY18" fmla="*/ 2509837 h 2857500"/>
              <a:gd name="connsiteX19" fmla="*/ 119062 w 2824162"/>
              <a:gd name="connsiteY19" fmla="*/ 2114550 h 2857500"/>
              <a:gd name="connsiteX20" fmla="*/ 104775 w 2824162"/>
              <a:gd name="connsiteY20" fmla="*/ 2076450 h 2857500"/>
              <a:gd name="connsiteX21" fmla="*/ 90487 w 2824162"/>
              <a:gd name="connsiteY21" fmla="*/ 2062162 h 2857500"/>
              <a:gd name="connsiteX22" fmla="*/ 80962 w 2824162"/>
              <a:gd name="connsiteY22" fmla="*/ 2047875 h 2857500"/>
              <a:gd name="connsiteX23" fmla="*/ 47625 w 2824162"/>
              <a:gd name="connsiteY23" fmla="*/ 2000250 h 2857500"/>
              <a:gd name="connsiteX24" fmla="*/ 42862 w 2824162"/>
              <a:gd name="connsiteY24" fmla="*/ 1990725 h 2857500"/>
              <a:gd name="connsiteX25" fmla="*/ 0 w 2824162"/>
              <a:gd name="connsiteY25" fmla="*/ 1528762 h 2857500"/>
              <a:gd name="connsiteX26" fmla="*/ 0 w 2824162"/>
              <a:gd name="connsiteY26" fmla="*/ 1485900 h 2857500"/>
              <a:gd name="connsiteX27" fmla="*/ 114300 w 2824162"/>
              <a:gd name="connsiteY27" fmla="*/ 10668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24162" h="2857500">
                <a:moveTo>
                  <a:pt x="114300" y="1066800"/>
                </a:moveTo>
                <a:lnTo>
                  <a:pt x="666750" y="400050"/>
                </a:lnTo>
                <a:lnTo>
                  <a:pt x="1381125" y="52387"/>
                </a:lnTo>
                <a:lnTo>
                  <a:pt x="2057400" y="0"/>
                </a:lnTo>
                <a:lnTo>
                  <a:pt x="2628900" y="314325"/>
                </a:lnTo>
                <a:lnTo>
                  <a:pt x="2814637" y="700087"/>
                </a:lnTo>
                <a:lnTo>
                  <a:pt x="2824162" y="1104900"/>
                </a:lnTo>
                <a:cubicBezTo>
                  <a:pt x="2808455" y="1152022"/>
                  <a:pt x="2820524" y="1137113"/>
                  <a:pt x="2800350" y="1157287"/>
                </a:cubicBezTo>
                <a:lnTo>
                  <a:pt x="2157412" y="2395537"/>
                </a:lnTo>
                <a:lnTo>
                  <a:pt x="1895475" y="2833687"/>
                </a:lnTo>
                <a:cubicBezTo>
                  <a:pt x="1839556" y="2858540"/>
                  <a:pt x="1868247" y="2852737"/>
                  <a:pt x="1809750" y="2852737"/>
                </a:cubicBezTo>
                <a:lnTo>
                  <a:pt x="1304925" y="2857500"/>
                </a:lnTo>
                <a:cubicBezTo>
                  <a:pt x="1289050" y="2854325"/>
                  <a:pt x="1273291" y="2850500"/>
                  <a:pt x="1257300" y="2847975"/>
                </a:cubicBezTo>
                <a:cubicBezTo>
                  <a:pt x="1243100" y="2845733"/>
                  <a:pt x="1228327" y="2846916"/>
                  <a:pt x="1214437" y="2843212"/>
                </a:cubicBezTo>
                <a:cubicBezTo>
                  <a:pt x="1204147" y="2840468"/>
                  <a:pt x="1195870" y="2832564"/>
                  <a:pt x="1185862" y="2828925"/>
                </a:cubicBezTo>
                <a:cubicBezTo>
                  <a:pt x="1178255" y="2826159"/>
                  <a:pt x="1162050" y="2824162"/>
                  <a:pt x="1162050" y="2824162"/>
                </a:cubicBezTo>
                <a:lnTo>
                  <a:pt x="585787" y="2571750"/>
                </a:lnTo>
                <a:cubicBezTo>
                  <a:pt x="565150" y="2557462"/>
                  <a:pt x="545668" y="2541340"/>
                  <a:pt x="523875" y="2528887"/>
                </a:cubicBezTo>
                <a:lnTo>
                  <a:pt x="490537" y="2509837"/>
                </a:lnTo>
                <a:lnTo>
                  <a:pt x="119062" y="2114550"/>
                </a:lnTo>
                <a:cubicBezTo>
                  <a:pt x="114300" y="2101850"/>
                  <a:pt x="111270" y="2088357"/>
                  <a:pt x="104775" y="2076450"/>
                </a:cubicBezTo>
                <a:cubicBezTo>
                  <a:pt x="101550" y="2070537"/>
                  <a:pt x="94799" y="2067336"/>
                  <a:pt x="90487" y="2062162"/>
                </a:cubicBezTo>
                <a:cubicBezTo>
                  <a:pt x="86823" y="2057765"/>
                  <a:pt x="84289" y="2052533"/>
                  <a:pt x="80962" y="2047875"/>
                </a:cubicBezTo>
                <a:cubicBezTo>
                  <a:pt x="60887" y="2019770"/>
                  <a:pt x="69520" y="2035281"/>
                  <a:pt x="47625" y="2000250"/>
                </a:cubicBezTo>
                <a:cubicBezTo>
                  <a:pt x="45744" y="1997240"/>
                  <a:pt x="44450" y="1993900"/>
                  <a:pt x="42862" y="1990725"/>
                </a:cubicBezTo>
                <a:lnTo>
                  <a:pt x="0" y="1528762"/>
                </a:lnTo>
                <a:lnTo>
                  <a:pt x="0" y="1485900"/>
                </a:lnTo>
                <a:lnTo>
                  <a:pt x="114300" y="1066800"/>
                </a:lnTo>
                <a:close/>
              </a:path>
            </a:pathLst>
          </a:cu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19371" y="3681858"/>
            <a:ext cx="485776" cy="976313"/>
          </a:xfrm>
          <a:custGeom>
            <a:avLst/>
            <a:gdLst>
              <a:gd name="connsiteX0" fmla="*/ 266700 w 485776"/>
              <a:gd name="connsiteY0" fmla="*/ 0 h 976313"/>
              <a:gd name="connsiteX1" fmla="*/ 119063 w 485776"/>
              <a:gd name="connsiteY1" fmla="*/ 90488 h 976313"/>
              <a:gd name="connsiteX2" fmla="*/ 61913 w 485776"/>
              <a:gd name="connsiteY2" fmla="*/ 304800 h 976313"/>
              <a:gd name="connsiteX3" fmla="*/ 0 w 485776"/>
              <a:gd name="connsiteY3" fmla="*/ 657225 h 976313"/>
              <a:gd name="connsiteX4" fmla="*/ 0 w 485776"/>
              <a:gd name="connsiteY4" fmla="*/ 723900 h 976313"/>
              <a:gd name="connsiteX5" fmla="*/ 33338 w 485776"/>
              <a:gd name="connsiteY5" fmla="*/ 919163 h 976313"/>
              <a:gd name="connsiteX6" fmla="*/ 71438 w 485776"/>
              <a:gd name="connsiteY6" fmla="*/ 933450 h 976313"/>
              <a:gd name="connsiteX7" fmla="*/ 90488 w 485776"/>
              <a:gd name="connsiteY7" fmla="*/ 942975 h 976313"/>
              <a:gd name="connsiteX8" fmla="*/ 104775 w 485776"/>
              <a:gd name="connsiteY8" fmla="*/ 947738 h 976313"/>
              <a:gd name="connsiteX9" fmla="*/ 252413 w 485776"/>
              <a:gd name="connsiteY9" fmla="*/ 976313 h 976313"/>
              <a:gd name="connsiteX10" fmla="*/ 390525 w 485776"/>
              <a:gd name="connsiteY10" fmla="*/ 842963 h 976313"/>
              <a:gd name="connsiteX11" fmla="*/ 404813 w 485776"/>
              <a:gd name="connsiteY11" fmla="*/ 795338 h 976313"/>
              <a:gd name="connsiteX12" fmla="*/ 476250 w 485776"/>
              <a:gd name="connsiteY12" fmla="*/ 419100 h 976313"/>
              <a:gd name="connsiteX13" fmla="*/ 485775 w 485776"/>
              <a:gd name="connsiteY13" fmla="*/ 371475 h 976313"/>
              <a:gd name="connsiteX14" fmla="*/ 485775 w 485776"/>
              <a:gd name="connsiteY14" fmla="*/ 61913 h 976313"/>
              <a:gd name="connsiteX15" fmla="*/ 361950 w 485776"/>
              <a:gd name="connsiteY15" fmla="*/ 14288 h 976313"/>
              <a:gd name="connsiteX16" fmla="*/ 266700 w 485776"/>
              <a:gd name="connsiteY16" fmla="*/ 0 h 9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776" h="976313">
                <a:moveTo>
                  <a:pt x="266700" y="0"/>
                </a:moveTo>
                <a:lnTo>
                  <a:pt x="119063" y="90488"/>
                </a:lnTo>
                <a:lnTo>
                  <a:pt x="61913" y="304800"/>
                </a:lnTo>
                <a:lnTo>
                  <a:pt x="0" y="657225"/>
                </a:lnTo>
                <a:lnTo>
                  <a:pt x="0" y="723900"/>
                </a:lnTo>
                <a:lnTo>
                  <a:pt x="33338" y="919163"/>
                </a:lnTo>
                <a:cubicBezTo>
                  <a:pt x="46038" y="923925"/>
                  <a:pt x="58918" y="928233"/>
                  <a:pt x="71438" y="933450"/>
                </a:cubicBezTo>
                <a:cubicBezTo>
                  <a:pt x="77991" y="936181"/>
                  <a:pt x="83963" y="940178"/>
                  <a:pt x="90488" y="942975"/>
                </a:cubicBezTo>
                <a:cubicBezTo>
                  <a:pt x="95102" y="944953"/>
                  <a:pt x="104775" y="947738"/>
                  <a:pt x="104775" y="947738"/>
                </a:cubicBezTo>
                <a:lnTo>
                  <a:pt x="252413" y="976313"/>
                </a:lnTo>
                <a:lnTo>
                  <a:pt x="390525" y="842963"/>
                </a:lnTo>
                <a:lnTo>
                  <a:pt x="404813" y="795338"/>
                </a:lnTo>
                <a:lnTo>
                  <a:pt x="476250" y="419100"/>
                </a:lnTo>
                <a:cubicBezTo>
                  <a:pt x="486119" y="374688"/>
                  <a:pt x="485775" y="390874"/>
                  <a:pt x="485775" y="371475"/>
                </a:cubicBezTo>
                <a:lnTo>
                  <a:pt x="485775" y="61913"/>
                </a:lnTo>
                <a:lnTo>
                  <a:pt x="361950" y="14288"/>
                </a:lnTo>
                <a:lnTo>
                  <a:pt x="266700" y="0"/>
                </a:lnTo>
                <a:close/>
              </a:path>
            </a:pathLst>
          </a:cu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05421" y="886271"/>
            <a:ext cx="933450" cy="1543050"/>
          </a:xfrm>
          <a:custGeom>
            <a:avLst/>
            <a:gdLst>
              <a:gd name="connsiteX0" fmla="*/ 409575 w 933450"/>
              <a:gd name="connsiteY0" fmla="*/ 0 h 1543050"/>
              <a:gd name="connsiteX1" fmla="*/ 228600 w 933450"/>
              <a:gd name="connsiteY1" fmla="*/ 314325 h 1543050"/>
              <a:gd name="connsiteX2" fmla="*/ 42863 w 933450"/>
              <a:gd name="connsiteY2" fmla="*/ 723900 h 1543050"/>
              <a:gd name="connsiteX3" fmla="*/ 33338 w 933450"/>
              <a:gd name="connsiteY3" fmla="*/ 771525 h 1543050"/>
              <a:gd name="connsiteX4" fmla="*/ 19050 w 933450"/>
              <a:gd name="connsiteY4" fmla="*/ 785812 h 1543050"/>
              <a:gd name="connsiteX5" fmla="*/ 0 w 933450"/>
              <a:gd name="connsiteY5" fmla="*/ 1071562 h 1543050"/>
              <a:gd name="connsiteX6" fmla="*/ 23813 w 933450"/>
              <a:gd name="connsiteY6" fmla="*/ 1143000 h 1543050"/>
              <a:gd name="connsiteX7" fmla="*/ 23813 w 933450"/>
              <a:gd name="connsiteY7" fmla="*/ 1147762 h 1543050"/>
              <a:gd name="connsiteX8" fmla="*/ 161925 w 933450"/>
              <a:gd name="connsiteY8" fmla="*/ 1295400 h 1543050"/>
              <a:gd name="connsiteX9" fmla="*/ 195263 w 933450"/>
              <a:gd name="connsiteY9" fmla="*/ 1319212 h 1543050"/>
              <a:gd name="connsiteX10" fmla="*/ 219075 w 933450"/>
              <a:gd name="connsiteY10" fmla="*/ 1338262 h 1543050"/>
              <a:gd name="connsiteX11" fmla="*/ 433388 w 933450"/>
              <a:gd name="connsiteY11" fmla="*/ 1495425 h 1543050"/>
              <a:gd name="connsiteX12" fmla="*/ 476250 w 933450"/>
              <a:gd name="connsiteY12" fmla="*/ 1509712 h 1543050"/>
              <a:gd name="connsiteX13" fmla="*/ 681038 w 933450"/>
              <a:gd name="connsiteY13" fmla="*/ 1543050 h 1543050"/>
              <a:gd name="connsiteX14" fmla="*/ 719138 w 933450"/>
              <a:gd name="connsiteY14" fmla="*/ 1528762 h 1543050"/>
              <a:gd name="connsiteX15" fmla="*/ 766763 w 933450"/>
              <a:gd name="connsiteY15" fmla="*/ 1514475 h 1543050"/>
              <a:gd name="connsiteX16" fmla="*/ 785813 w 933450"/>
              <a:gd name="connsiteY16" fmla="*/ 1504950 h 1543050"/>
              <a:gd name="connsiteX17" fmla="*/ 933450 w 933450"/>
              <a:gd name="connsiteY17" fmla="*/ 1352550 h 1543050"/>
              <a:gd name="connsiteX18" fmla="*/ 933450 w 933450"/>
              <a:gd name="connsiteY18" fmla="*/ 1304925 h 1543050"/>
              <a:gd name="connsiteX19" fmla="*/ 923925 w 933450"/>
              <a:gd name="connsiteY19" fmla="*/ 1057275 h 1543050"/>
              <a:gd name="connsiteX20" fmla="*/ 909638 w 933450"/>
              <a:gd name="connsiteY20" fmla="*/ 1019175 h 1543050"/>
              <a:gd name="connsiteX21" fmla="*/ 900113 w 933450"/>
              <a:gd name="connsiteY21" fmla="*/ 1004887 h 1543050"/>
              <a:gd name="connsiteX22" fmla="*/ 895350 w 933450"/>
              <a:gd name="connsiteY22" fmla="*/ 995362 h 1543050"/>
              <a:gd name="connsiteX23" fmla="*/ 785813 w 933450"/>
              <a:gd name="connsiteY23" fmla="*/ 728662 h 1543050"/>
              <a:gd name="connsiteX24" fmla="*/ 757238 w 933450"/>
              <a:gd name="connsiteY24" fmla="*/ 685800 h 1543050"/>
              <a:gd name="connsiteX25" fmla="*/ 752475 w 933450"/>
              <a:gd name="connsiteY25" fmla="*/ 657225 h 1543050"/>
              <a:gd name="connsiteX26" fmla="*/ 695325 w 933450"/>
              <a:gd name="connsiteY26" fmla="*/ 323850 h 1543050"/>
              <a:gd name="connsiteX27" fmla="*/ 695325 w 933450"/>
              <a:gd name="connsiteY27" fmla="*/ 276225 h 1543050"/>
              <a:gd name="connsiteX28" fmla="*/ 681038 w 933450"/>
              <a:gd name="connsiteY28" fmla="*/ 33337 h 1543050"/>
              <a:gd name="connsiteX29" fmla="*/ 409575 w 933450"/>
              <a:gd name="connsiteY29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3450" h="1543050">
                <a:moveTo>
                  <a:pt x="409575" y="0"/>
                </a:moveTo>
                <a:lnTo>
                  <a:pt x="228600" y="314325"/>
                </a:lnTo>
                <a:lnTo>
                  <a:pt x="42863" y="723900"/>
                </a:lnTo>
                <a:cubicBezTo>
                  <a:pt x="39688" y="739775"/>
                  <a:pt x="39150" y="756415"/>
                  <a:pt x="33338" y="771525"/>
                </a:cubicBezTo>
                <a:cubicBezTo>
                  <a:pt x="30920" y="777811"/>
                  <a:pt x="19050" y="785812"/>
                  <a:pt x="19050" y="785812"/>
                </a:cubicBezTo>
                <a:lnTo>
                  <a:pt x="0" y="1071562"/>
                </a:lnTo>
                <a:cubicBezTo>
                  <a:pt x="20472" y="1117625"/>
                  <a:pt x="18023" y="1102476"/>
                  <a:pt x="23813" y="1143000"/>
                </a:cubicBezTo>
                <a:cubicBezTo>
                  <a:pt x="24038" y="1144571"/>
                  <a:pt x="23813" y="1146175"/>
                  <a:pt x="23813" y="1147762"/>
                </a:cubicBezTo>
                <a:lnTo>
                  <a:pt x="161925" y="1295400"/>
                </a:lnTo>
                <a:cubicBezTo>
                  <a:pt x="173038" y="1303337"/>
                  <a:pt x="184599" y="1310681"/>
                  <a:pt x="195263" y="1319212"/>
                </a:cubicBezTo>
                <a:cubicBezTo>
                  <a:pt x="223260" y="1341609"/>
                  <a:pt x="197623" y="1327537"/>
                  <a:pt x="219075" y="1338262"/>
                </a:cubicBezTo>
                <a:lnTo>
                  <a:pt x="433388" y="1495425"/>
                </a:lnTo>
                <a:cubicBezTo>
                  <a:pt x="472974" y="1510269"/>
                  <a:pt x="457924" y="1509712"/>
                  <a:pt x="476250" y="1509712"/>
                </a:cubicBezTo>
                <a:lnTo>
                  <a:pt x="681038" y="1543050"/>
                </a:lnTo>
                <a:cubicBezTo>
                  <a:pt x="693738" y="1538287"/>
                  <a:pt x="706096" y="1532488"/>
                  <a:pt x="719138" y="1528762"/>
                </a:cubicBezTo>
                <a:cubicBezTo>
                  <a:pt x="803185" y="1504749"/>
                  <a:pt x="703441" y="1541614"/>
                  <a:pt x="766763" y="1514475"/>
                </a:cubicBezTo>
                <a:cubicBezTo>
                  <a:pt x="785916" y="1506266"/>
                  <a:pt x="776276" y="1514485"/>
                  <a:pt x="785813" y="1504950"/>
                </a:cubicBezTo>
                <a:lnTo>
                  <a:pt x="933450" y="1352550"/>
                </a:lnTo>
                <a:lnTo>
                  <a:pt x="933450" y="1304925"/>
                </a:lnTo>
                <a:lnTo>
                  <a:pt x="923925" y="1057275"/>
                </a:lnTo>
                <a:cubicBezTo>
                  <a:pt x="919163" y="1044575"/>
                  <a:pt x="915250" y="1031523"/>
                  <a:pt x="909638" y="1019175"/>
                </a:cubicBezTo>
                <a:cubicBezTo>
                  <a:pt x="907269" y="1013964"/>
                  <a:pt x="903058" y="1009795"/>
                  <a:pt x="900113" y="1004887"/>
                </a:cubicBezTo>
                <a:cubicBezTo>
                  <a:pt x="898287" y="1001843"/>
                  <a:pt x="896938" y="998537"/>
                  <a:pt x="895350" y="995362"/>
                </a:cubicBezTo>
                <a:lnTo>
                  <a:pt x="785813" y="728662"/>
                </a:lnTo>
                <a:cubicBezTo>
                  <a:pt x="776288" y="714375"/>
                  <a:pt x="764500" y="701360"/>
                  <a:pt x="757238" y="685800"/>
                </a:cubicBezTo>
                <a:cubicBezTo>
                  <a:pt x="753154" y="677050"/>
                  <a:pt x="752475" y="657225"/>
                  <a:pt x="752475" y="657225"/>
                </a:cubicBezTo>
                <a:lnTo>
                  <a:pt x="695325" y="323850"/>
                </a:lnTo>
                <a:lnTo>
                  <a:pt x="695325" y="276225"/>
                </a:lnTo>
                <a:lnTo>
                  <a:pt x="681038" y="33337"/>
                </a:lnTo>
                <a:lnTo>
                  <a:pt x="409575" y="0"/>
                </a:lnTo>
                <a:close/>
              </a:path>
            </a:pathLst>
          </a:cu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00584" y="724346"/>
            <a:ext cx="342900" cy="395287"/>
          </a:xfrm>
          <a:custGeom>
            <a:avLst/>
            <a:gdLst>
              <a:gd name="connsiteX0" fmla="*/ 185737 w 342900"/>
              <a:gd name="connsiteY0" fmla="*/ 0 h 395287"/>
              <a:gd name="connsiteX1" fmla="*/ 0 w 342900"/>
              <a:gd name="connsiteY1" fmla="*/ 52387 h 395287"/>
              <a:gd name="connsiteX2" fmla="*/ 0 w 342900"/>
              <a:gd name="connsiteY2" fmla="*/ 276225 h 395287"/>
              <a:gd name="connsiteX3" fmla="*/ 23812 w 342900"/>
              <a:gd name="connsiteY3" fmla="*/ 309562 h 395287"/>
              <a:gd name="connsiteX4" fmla="*/ 38100 w 342900"/>
              <a:gd name="connsiteY4" fmla="*/ 314325 h 395287"/>
              <a:gd name="connsiteX5" fmla="*/ 219075 w 342900"/>
              <a:gd name="connsiteY5" fmla="*/ 395287 h 395287"/>
              <a:gd name="connsiteX6" fmla="*/ 342900 w 342900"/>
              <a:gd name="connsiteY6" fmla="*/ 200025 h 395287"/>
              <a:gd name="connsiteX7" fmla="*/ 285750 w 342900"/>
              <a:gd name="connsiteY7" fmla="*/ 76200 h 395287"/>
              <a:gd name="connsiteX8" fmla="*/ 185737 w 342900"/>
              <a:gd name="connsiteY8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395287">
                <a:moveTo>
                  <a:pt x="185737" y="0"/>
                </a:moveTo>
                <a:lnTo>
                  <a:pt x="0" y="52387"/>
                </a:lnTo>
                <a:lnTo>
                  <a:pt x="0" y="276225"/>
                </a:lnTo>
                <a:cubicBezTo>
                  <a:pt x="7937" y="287337"/>
                  <a:pt x="14156" y="299906"/>
                  <a:pt x="23812" y="309562"/>
                </a:cubicBezTo>
                <a:cubicBezTo>
                  <a:pt x="27362" y="313112"/>
                  <a:pt x="38100" y="314325"/>
                  <a:pt x="38100" y="314325"/>
                </a:cubicBezTo>
                <a:lnTo>
                  <a:pt x="219075" y="395287"/>
                </a:lnTo>
                <a:lnTo>
                  <a:pt x="342900" y="200025"/>
                </a:lnTo>
                <a:lnTo>
                  <a:pt x="285750" y="76200"/>
                </a:lnTo>
                <a:lnTo>
                  <a:pt x="185737" y="0"/>
                </a:lnTo>
                <a:close/>
              </a:path>
            </a:pathLst>
          </a:custGeom>
          <a:noFill/>
          <a:ln w="19050">
            <a:solidFill>
              <a:srgbClr val="22E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3" y="2491844"/>
            <a:ext cx="4772025" cy="2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2" y="2491844"/>
            <a:ext cx="4772025" cy="2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3" y="2491844"/>
            <a:ext cx="4772025" cy="25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3" y="2491845"/>
            <a:ext cx="4772024" cy="25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13" y="2491846"/>
            <a:ext cx="4772023" cy="25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73087" y="5897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Separation Distance Analysis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682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085" y="2814804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Disadvantages of Manual EO/SF Grouping</a:t>
            </a:r>
            <a:endParaRPr lang="en-US" sz="30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73083" y="3335065"/>
            <a:ext cx="8704240" cy="131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600" dirty="0" smtClean="0"/>
              <a:t>Potential for human error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600" dirty="0" smtClean="0"/>
              <a:t>Time consuming</a:t>
            </a:r>
            <a:endParaRPr lang="en-US" sz="2600" dirty="0"/>
          </a:p>
          <a:p>
            <a:pPr marL="0" indent="0">
              <a:buClr>
                <a:schemeClr val="tx1"/>
              </a:buClr>
              <a:buNone/>
            </a:pPr>
            <a:endParaRPr lang="en-US" sz="2600" dirty="0" smtClean="0"/>
          </a:p>
          <a:p>
            <a:pPr marL="0" indent="0">
              <a:buFont typeface="Arial" pitchFamily="34" charset="0"/>
              <a:buNone/>
            </a:pP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085" y="180975"/>
            <a:ext cx="7269480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Advantages of Manual EO/SF Grouping</a:t>
            </a:r>
            <a:endParaRPr lang="en-US" sz="30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085" y="692013"/>
            <a:ext cx="8704239" cy="1885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Extra QC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Identification of separation barriers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Can distinguish between suitable/unsuitable habitat separation distances</a:t>
            </a:r>
          </a:p>
          <a:p>
            <a:pPr marL="0" indent="0">
              <a:buFont typeface="Arial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12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anymapblog.files.wordpress.com/2017/12/null.png?w=306&amp;h=230&amp;crop=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3478" l="3595" r="95752">
                        <a14:foregroundMark x1="43464" y1="20000" x2="43464" y2="20000"/>
                        <a14:foregroundMark x1="50980" y1="16522" x2="50980" y2="16522"/>
                        <a14:foregroundMark x1="66013" y1="25652" x2="66013" y2="25652"/>
                        <a14:backgroundMark x1="40523" y1="23478" x2="40523" y2="23478"/>
                        <a14:backgroundMark x1="42484" y1="40000" x2="42484" y2="40000"/>
                        <a14:backgroundMark x1="42484" y1="42174" x2="42484" y2="42174"/>
                        <a14:backgroundMark x1="42484" y1="38696" x2="42484" y2="38696"/>
                        <a14:backgroundMark x1="42810" y1="37826" x2="42810" y2="37826"/>
                        <a14:backgroundMark x1="51634" y1="38261" x2="51634" y2="38261"/>
                        <a14:backgroundMark x1="52614" y1="38696" x2="52614" y2="38696"/>
                        <a14:backgroundMark x1="53268" y1="39130" x2="53268" y2="39130"/>
                        <a14:backgroundMark x1="53922" y1="39565" x2="53922" y2="39565"/>
                        <a14:backgroundMark x1="50980" y1="37391" x2="50980" y2="37391"/>
                        <a14:backgroundMark x1="51634" y1="35217" x2="51634" y2="35217"/>
                        <a14:backgroundMark x1="41176" y1="36087" x2="41176" y2="36087"/>
                        <a14:backgroundMark x1="41830" y1="35217" x2="41830" y2="35217"/>
                        <a14:backgroundMark x1="40523" y1="33043" x2="40523" y2="3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82" y="3579505"/>
            <a:ext cx="2080793" cy="15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41" y="1593811"/>
            <a:ext cx="3715834" cy="13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036" y="19020"/>
            <a:ext cx="2693963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Python Toolbox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54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 b="6199"/>
          <a:stretch/>
        </p:blipFill>
        <p:spPr bwMode="auto">
          <a:xfrm>
            <a:off x="4476750" y="109404"/>
            <a:ext cx="4600575" cy="4977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036" y="19020"/>
            <a:ext cx="3570264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018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9" b="6199"/>
          <a:stretch/>
        </p:blipFill>
        <p:spPr bwMode="auto">
          <a:xfrm>
            <a:off x="4476750" y="109404"/>
            <a:ext cx="4600575" cy="49773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036" y="19020"/>
            <a:ext cx="3570264" cy="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Input Parameters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476750" y="109404"/>
            <a:ext cx="4600575" cy="12812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085" y="539281"/>
            <a:ext cx="4103665" cy="28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75" indent="-182875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Points, lines, and polygons being prepped for bulk load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00" dirty="0" smtClean="0"/>
          </a:p>
          <a:p>
            <a:pPr lvl="1">
              <a:buClr>
                <a:schemeClr val="tx1"/>
              </a:buClr>
            </a:pPr>
            <a:r>
              <a:rPr lang="en-US" sz="1800" b="1" dirty="0" smtClean="0"/>
              <a:t>Coordinate system: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Projected into metric coordinate system</a:t>
            </a:r>
          </a:p>
          <a:p>
            <a:pPr lvl="1">
              <a:buClr>
                <a:schemeClr val="tx1"/>
              </a:buClr>
            </a:pPr>
            <a:r>
              <a:rPr lang="en-US" sz="1800" b="1" dirty="0" smtClean="0"/>
              <a:t>Needed fields: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/>
              <a:t>Species identification field</a:t>
            </a:r>
          </a:p>
          <a:p>
            <a:pPr lvl="2">
              <a:buClr>
                <a:schemeClr val="tx1"/>
              </a:buClr>
            </a:pPr>
            <a:r>
              <a:rPr lang="en-US" sz="1800" dirty="0" smtClean="0"/>
              <a:t>Separation distance in kilometers</a:t>
            </a:r>
          </a:p>
          <a:p>
            <a:pPr lvl="1"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" y="3353858"/>
            <a:ext cx="3646465" cy="17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6142</TotalTime>
  <Words>669</Words>
  <Application>Microsoft Office PowerPoint</Application>
  <PresentationFormat>On-screen Show (16:9)</PresentationFormat>
  <Paragraphs>141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View</vt:lpstr>
      <vt:lpstr>Automating the Assignment of SF IDs and EO IDs when Preparing a Dataset for Bulk Import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INFLUENCE OF RIPARIAN FORESTS ON STREAM GEOMOPHOLOGY IN AN URBAN LANDSCAPE, MONTGOMERY COUNTY, MARYLAND</dc:title>
  <dc:creator>Moore, Molly</dc:creator>
  <cp:lastModifiedBy>Moore, Molly</cp:lastModifiedBy>
  <cp:revision>196</cp:revision>
  <dcterms:created xsi:type="dcterms:W3CDTF">2015-04-20T20:52:24Z</dcterms:created>
  <dcterms:modified xsi:type="dcterms:W3CDTF">2019-01-25T16:54:12Z</dcterms:modified>
</cp:coreProperties>
</file>