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302" r:id="rId5"/>
    <p:sldId id="347" r:id="rId6"/>
    <p:sldId id="367" r:id="rId7"/>
    <p:sldId id="375" r:id="rId8"/>
    <p:sldId id="368" r:id="rId9"/>
    <p:sldId id="343" r:id="rId10"/>
    <p:sldId id="376" r:id="rId11"/>
    <p:sldId id="369" r:id="rId12"/>
    <p:sldId id="370" r:id="rId13"/>
    <p:sldId id="373" r:id="rId14"/>
    <p:sldId id="374" r:id="rId15"/>
    <p:sldId id="357" r:id="rId16"/>
    <p:sldId id="346" r:id="rId17"/>
  </p:sldIdLst>
  <p:sldSz cx="9144000" cy="6858000" type="screen4x3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yle Copas" initials="KAC" lastIdx="2" clrIdx="0"/>
  <p:cmAuthor id="1" name="Lori Scott" initials="LS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/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B7B7FF"/>
    <a:srgbClr val="9999FF"/>
    <a:srgbClr val="003366"/>
    <a:srgbClr val="FFDA3C"/>
    <a:srgbClr val="FAC864"/>
    <a:srgbClr val="FFD32F"/>
    <a:srgbClr val="BFE29C"/>
    <a:srgbClr val="DCE0E4"/>
    <a:srgbClr val="CBCBCB"/>
    <a:srgbClr val="34353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945" autoAdjust="0"/>
    <p:restoredTop sz="94918" autoAdjust="0"/>
  </p:normalViewPr>
  <p:slideViewPr>
    <p:cSldViewPr snapToGrid="0" snapToObjects="1">
      <p:cViewPr>
        <p:scale>
          <a:sx n="100" d="100"/>
          <a:sy n="100" d="100"/>
        </p:scale>
        <p:origin x="-588" y="-306"/>
      </p:cViewPr>
      <p:guideLst>
        <p:guide orient="horz" pos="2182"/>
        <p:guide pos="2878"/>
      </p:guideLst>
    </p:cSldViewPr>
  </p:slideViewPr>
  <p:outlineViewPr>
    <p:cViewPr>
      <p:scale>
        <a:sx n="33" d="100"/>
        <a:sy n="33" d="100"/>
      </p:scale>
      <p:origin x="0" y="1074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15" tIns="46657" rIns="93315" bIns="4665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3" y="0"/>
            <a:ext cx="3043343" cy="465455"/>
          </a:xfrm>
          <a:prstGeom prst="rect">
            <a:avLst/>
          </a:prstGeom>
        </p:spPr>
        <p:txBody>
          <a:bodyPr vert="horz" lIns="93315" tIns="46657" rIns="93315" bIns="46657" rtlCol="0"/>
          <a:lstStyle>
            <a:lvl1pPr algn="r">
              <a:defRPr sz="1200"/>
            </a:lvl1pPr>
          </a:lstStyle>
          <a:p>
            <a:fld id="{C77F0479-E9E6-B746-85CF-EE66F3205CD2}" type="datetimeFigureOut">
              <a:rPr lang="en-US" smtClean="0"/>
              <a:pPr/>
              <a:t>7/31/2012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5455"/>
          </a:xfrm>
          <a:prstGeom prst="rect">
            <a:avLst/>
          </a:prstGeom>
        </p:spPr>
        <p:txBody>
          <a:bodyPr vert="horz" lIns="93315" tIns="46657" rIns="93315" bIns="4665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3" y="8842030"/>
            <a:ext cx="3043343" cy="465455"/>
          </a:xfrm>
          <a:prstGeom prst="rect">
            <a:avLst/>
          </a:prstGeom>
        </p:spPr>
        <p:txBody>
          <a:bodyPr vert="horz" lIns="93315" tIns="46657" rIns="93315" bIns="46657" rtlCol="0" anchor="b"/>
          <a:lstStyle>
            <a:lvl1pPr algn="r">
              <a:defRPr sz="1200"/>
            </a:lvl1pPr>
          </a:lstStyle>
          <a:p>
            <a:fld id="{103509D5-8FB2-2147-AD80-295BAFDFB0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311284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15" tIns="46657" rIns="93315" bIns="46657" rtlCol="0"/>
          <a:lstStyle>
            <a:lvl1pPr algn="l">
              <a:defRPr sz="1200">
                <a:latin typeface="Trebuchet MS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3" y="0"/>
            <a:ext cx="3043343" cy="465455"/>
          </a:xfrm>
          <a:prstGeom prst="rect">
            <a:avLst/>
          </a:prstGeom>
        </p:spPr>
        <p:txBody>
          <a:bodyPr vert="horz" lIns="93315" tIns="46657" rIns="93315" bIns="46657" rtlCol="0"/>
          <a:lstStyle>
            <a:lvl1pPr algn="r">
              <a:defRPr sz="1200">
                <a:latin typeface="Trebuchet MS"/>
              </a:defRPr>
            </a:lvl1pPr>
          </a:lstStyle>
          <a:p>
            <a:fld id="{97B4ABA6-3E56-8741-9B76-8638831FAAE3}" type="datetimeFigureOut">
              <a:rPr lang="en-US" smtClean="0"/>
              <a:pPr/>
              <a:t>7/31/2012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15" tIns="46657" rIns="93315" bIns="4665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4"/>
            <a:ext cx="5618480" cy="4189095"/>
          </a:xfrm>
          <a:prstGeom prst="rect">
            <a:avLst/>
          </a:prstGeom>
        </p:spPr>
        <p:txBody>
          <a:bodyPr vert="horz" lIns="93315" tIns="46657" rIns="93315" bIns="46657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5455"/>
          </a:xfrm>
          <a:prstGeom prst="rect">
            <a:avLst/>
          </a:prstGeom>
        </p:spPr>
        <p:txBody>
          <a:bodyPr vert="horz" lIns="93315" tIns="46657" rIns="93315" bIns="46657" rtlCol="0" anchor="b"/>
          <a:lstStyle>
            <a:lvl1pPr algn="l">
              <a:defRPr sz="1200">
                <a:latin typeface="Trebuchet M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3" y="8842030"/>
            <a:ext cx="3043343" cy="465455"/>
          </a:xfrm>
          <a:prstGeom prst="rect">
            <a:avLst/>
          </a:prstGeom>
        </p:spPr>
        <p:txBody>
          <a:bodyPr vert="horz" lIns="93315" tIns="46657" rIns="93315" bIns="46657" rtlCol="0" anchor="b"/>
          <a:lstStyle>
            <a:lvl1pPr algn="r">
              <a:defRPr sz="1200">
                <a:latin typeface="Trebuchet MS"/>
              </a:defRPr>
            </a:lvl1pPr>
          </a:lstStyle>
          <a:p>
            <a:fld id="{FA8A180E-52CB-DE48-9725-4F81BEF79D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242980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Trebuchet MS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Trebuchet MS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Trebuchet MS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Trebuchet MS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Trebuchet MS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8CDDD7-8831-FD43-9C32-02B257E7277B}" type="slidenum">
              <a:rPr lang="en-US"/>
              <a:pPr/>
              <a:t>1</a:t>
            </a:fld>
            <a:endParaRPr lang="en-US"/>
          </a:p>
        </p:txBody>
      </p:sp>
      <p:sp>
        <p:nvSpPr>
          <p:cNvPr id="26624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4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935142" y="4420870"/>
            <a:ext cx="5152818" cy="4190367"/>
          </a:xfrm>
        </p:spPr>
        <p:txBody>
          <a:bodyPr lIns="108784" tIns="54391" rIns="108784" bIns="54391"/>
          <a:lstStyle/>
          <a:p>
            <a:endParaRPr lang="en-US" sz="18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/>
              <a:t>Biotics</a:t>
            </a:r>
            <a:r>
              <a:rPr lang="en-US" dirty="0" smtClean="0"/>
              <a:t> 4</a:t>
            </a:r>
          </a:p>
          <a:p>
            <a:r>
              <a:rPr lang="en-US" dirty="0" smtClean="0"/>
              <a:t>	Living with Aging system</a:t>
            </a:r>
          </a:p>
          <a:p>
            <a:r>
              <a:rPr lang="en-US" dirty="0" smtClean="0"/>
              <a:t>		Compatibility issues in new environments</a:t>
            </a:r>
            <a:r>
              <a:rPr lang="en-US" baseline="0" dirty="0" smtClean="0"/>
              <a:t> (Windows, Oracle)</a:t>
            </a:r>
          </a:p>
          <a:p>
            <a:r>
              <a:rPr lang="en-US" baseline="0" dirty="0" smtClean="0"/>
              <a:t>	Other common problems (DM comments)</a:t>
            </a:r>
          </a:p>
          <a:p>
            <a:r>
              <a:rPr lang="en-US" baseline="0" dirty="0" smtClean="0"/>
              <a:t>	</a:t>
            </a:r>
            <a:r>
              <a:rPr lang="en-US" dirty="0" smtClean="0"/>
              <a:t>Phasing out </a:t>
            </a:r>
            <a:r>
              <a:rPr lang="en-US" dirty="0" err="1" smtClean="0"/>
              <a:t>Biotics</a:t>
            </a:r>
            <a:r>
              <a:rPr lang="en-US" baseline="0" dirty="0" smtClean="0"/>
              <a:t> 4 – Support will continue through FY13 and be phased out in FY14 (discuss with Lori)</a:t>
            </a:r>
          </a:p>
          <a:p>
            <a:pPr lvl="2"/>
            <a:r>
              <a:rPr lang="en-US" baseline="0" dirty="0" smtClean="0"/>
              <a:t>  Four stages;</a:t>
            </a:r>
          </a:p>
          <a:p>
            <a:pPr marL="2099567" lvl="4" indent="-233285">
              <a:buFont typeface="+mj-lt"/>
              <a:buAutoNum type="arabicPeriod"/>
            </a:pPr>
            <a:r>
              <a:rPr lang="en-US" b="0" dirty="0" smtClean="0"/>
              <a:t>Market introduction / General</a:t>
            </a:r>
            <a:r>
              <a:rPr lang="en-US" b="0" baseline="0" dirty="0" smtClean="0"/>
              <a:t> Availability (2003- 2004)</a:t>
            </a:r>
          </a:p>
          <a:p>
            <a:pPr marL="2099567" lvl="4" indent="-233285">
              <a:buFont typeface="+mj-lt"/>
              <a:buAutoNum type="arabicPeriod"/>
            </a:pPr>
            <a:r>
              <a:rPr lang="en-US" b="0" baseline="0" dirty="0" smtClean="0"/>
              <a:t>Growth/Extended  (2004 – 2010)</a:t>
            </a:r>
          </a:p>
          <a:p>
            <a:pPr marL="2099567" lvl="4" indent="-233285" defTabSz="466570">
              <a:buFont typeface="+mj-lt"/>
              <a:buAutoNum type="arabicPeriod"/>
            </a:pPr>
            <a:r>
              <a:rPr lang="en-US" b="0" baseline="0" dirty="0" smtClean="0"/>
              <a:t>Maturity (2010 – 2013)</a:t>
            </a:r>
          </a:p>
          <a:p>
            <a:pPr marL="3032708" lvl="6" indent="-233285" defTabSz="466570">
              <a:buFont typeface="Arial" pitchFamily="34" charset="0"/>
              <a:buChar char="•"/>
            </a:pPr>
            <a:r>
              <a:rPr lang="en-US" b="0" baseline="0" dirty="0" smtClean="0"/>
              <a:t>No new versions or patches</a:t>
            </a:r>
          </a:p>
          <a:p>
            <a:pPr marL="3032708" lvl="6" indent="-233285" defTabSz="466570">
              <a:buFont typeface="Arial" pitchFamily="34" charset="0"/>
              <a:buChar char="•"/>
            </a:pPr>
            <a:r>
              <a:rPr lang="en-US" b="0" baseline="0" dirty="0" smtClean="0"/>
              <a:t>Standard support provided (helpdesk and email)</a:t>
            </a:r>
          </a:p>
          <a:p>
            <a:pPr marL="3032708" lvl="6" indent="-233285" defTabSz="466570">
              <a:buFont typeface="Arial" pitchFamily="34" charset="0"/>
              <a:buChar char="•"/>
            </a:pPr>
            <a:r>
              <a:rPr lang="en-US" b="0" baseline="0" dirty="0" smtClean="0"/>
              <a:t>Continued expansion of online information and Knowledgebase</a:t>
            </a:r>
          </a:p>
          <a:p>
            <a:pPr marL="2566138" lvl="5" indent="-233285" defTabSz="466570"/>
            <a:r>
              <a:rPr lang="en-US" b="0" baseline="0" dirty="0" smtClean="0"/>
              <a:t>With release of </a:t>
            </a:r>
            <a:r>
              <a:rPr lang="en-US" b="0" baseline="0" dirty="0" err="1" smtClean="0"/>
              <a:t>Biotics</a:t>
            </a:r>
            <a:r>
              <a:rPr lang="en-US" b="0" baseline="0" dirty="0" smtClean="0"/>
              <a:t> 5 in 2013 we will enter the last 12 month of this stage</a:t>
            </a:r>
          </a:p>
          <a:p>
            <a:pPr marL="3032708" lvl="6" indent="-233285" defTabSz="466570">
              <a:buFont typeface="Arial" pitchFamily="34" charset="0"/>
              <a:buChar char="•"/>
              <a:defRPr/>
            </a:pPr>
            <a:r>
              <a:rPr lang="en-US" b="0" baseline="0" dirty="0" smtClean="0"/>
              <a:t>Limited support provided (helpdesk and email)</a:t>
            </a:r>
          </a:p>
          <a:p>
            <a:pPr marL="3032708" lvl="6" indent="-233285" defTabSz="466570">
              <a:buFont typeface="Arial" pitchFamily="34" charset="0"/>
              <a:buChar char="•"/>
              <a:defRPr/>
            </a:pPr>
            <a:r>
              <a:rPr lang="en-US" b="0" baseline="0" dirty="0" smtClean="0"/>
              <a:t>New environments not certified</a:t>
            </a:r>
          </a:p>
          <a:p>
            <a:pPr marL="3032708" lvl="6" indent="-233285" defTabSz="466570">
              <a:buFont typeface="Arial" pitchFamily="34" charset="0"/>
              <a:buChar char="•"/>
              <a:defRPr/>
            </a:pPr>
            <a:r>
              <a:rPr lang="en-US" b="0" baseline="0" dirty="0" smtClean="0"/>
              <a:t>Few updates to online information (i.e., Knowledgebase)</a:t>
            </a:r>
          </a:p>
          <a:p>
            <a:pPr marL="2099567" lvl="4" indent="-233285">
              <a:buFont typeface="+mj-lt"/>
              <a:buAutoNum type="arabicPeriod"/>
            </a:pPr>
            <a:r>
              <a:rPr lang="en-US" b="0" baseline="0" dirty="0" smtClean="0"/>
              <a:t>Saturation and decline/Retired (2014) – final phase of </a:t>
            </a:r>
            <a:r>
              <a:rPr lang="en-US" b="0" baseline="0" dirty="0" err="1" smtClean="0"/>
              <a:t>Biotics</a:t>
            </a:r>
            <a:r>
              <a:rPr lang="en-US" b="0" baseline="0" dirty="0" smtClean="0"/>
              <a:t> 4</a:t>
            </a:r>
          </a:p>
          <a:p>
            <a:pPr marL="3032708" lvl="6" indent="-233285">
              <a:buFont typeface="Arial" pitchFamily="34" charset="0"/>
              <a:buChar char="•"/>
            </a:pPr>
            <a:r>
              <a:rPr lang="en-US" b="0" baseline="0" dirty="0" smtClean="0"/>
              <a:t>Standard helpdesk and email support ends</a:t>
            </a:r>
          </a:p>
          <a:p>
            <a:pPr marL="3032708" lvl="6" indent="-233285">
              <a:buFont typeface="Arial" pitchFamily="34" charset="0"/>
              <a:buChar char="•"/>
            </a:pPr>
            <a:r>
              <a:rPr lang="en-US" b="0" baseline="0" dirty="0" smtClean="0"/>
              <a:t>Access to very limited support through </a:t>
            </a:r>
            <a:r>
              <a:rPr lang="en-US" b="0" baseline="0" dirty="0" err="1" smtClean="0"/>
              <a:t>Biotics</a:t>
            </a:r>
            <a:r>
              <a:rPr lang="en-US" b="0" baseline="0" dirty="0" smtClean="0"/>
              <a:t> 4 online help archives</a:t>
            </a:r>
          </a:p>
          <a:p>
            <a:pPr marL="3032708" lvl="6" indent="-233285">
              <a:buFont typeface="Arial" pitchFamily="34" charset="0"/>
              <a:buChar char="•"/>
            </a:pPr>
            <a:endParaRPr lang="en-US" b="0" baseline="0" dirty="0" smtClean="0"/>
          </a:p>
          <a:p>
            <a:pPr marL="699855" lvl="1" indent="-233285">
              <a:buFont typeface="Arial" pitchFamily="34" charset="0"/>
              <a:buChar char="•"/>
            </a:pPr>
            <a:endParaRPr lang="en-US" b="0" baseline="0" dirty="0" smtClean="0"/>
          </a:p>
          <a:p>
            <a:pPr marL="3032708" lvl="6" indent="-233285">
              <a:buFont typeface="Arial" pitchFamily="34" charset="0"/>
              <a:buChar char="•"/>
            </a:pPr>
            <a:endParaRPr lang="en-US" b="0" baseline="0" dirty="0" smtClean="0"/>
          </a:p>
          <a:p>
            <a:pPr marL="3032708" lvl="6" indent="-233285">
              <a:buFont typeface="Arial" pitchFamily="34" charset="0"/>
              <a:buChar char="•"/>
            </a:pPr>
            <a:endParaRPr lang="en-US" b="0" baseline="0" dirty="0" smtClean="0"/>
          </a:p>
          <a:p>
            <a:pPr marL="3032708" lvl="6" indent="-233285">
              <a:buFont typeface="Arial" pitchFamily="34" charset="0"/>
              <a:buChar char="•"/>
            </a:pPr>
            <a:endParaRPr lang="en-US" b="0" baseline="0" dirty="0" smtClean="0"/>
          </a:p>
          <a:p>
            <a:pPr marL="2566138" lvl="5" indent="-233285">
              <a:buFont typeface="+mj-lt"/>
              <a:buAutoNum type="arabicPeriod"/>
            </a:pPr>
            <a:endParaRPr lang="en-US" b="1" baseline="0" dirty="0" smtClean="0"/>
          </a:p>
          <a:p>
            <a:pPr marL="2566138" lvl="5" indent="-233285">
              <a:buFont typeface="+mj-lt"/>
              <a:buAutoNum type="arabicPeriod"/>
            </a:pPr>
            <a:endParaRPr lang="en-US" b="1" baseline="0" dirty="0" smtClean="0"/>
          </a:p>
          <a:p>
            <a:pPr lvl="3"/>
            <a:endParaRPr lang="en-US" baseline="0" dirty="0" smtClean="0"/>
          </a:p>
          <a:p>
            <a:pPr lvl="3"/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A180E-52CB-DE48-9725-4F81BEF79D76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3941763" y="3295650"/>
            <a:ext cx="4289425" cy="22637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TextBox 12"/>
          <p:cNvSpPr txBox="1"/>
          <p:nvPr userDrawn="1"/>
        </p:nvSpPr>
        <p:spPr>
          <a:xfrm>
            <a:off x="3368675" y="2286000"/>
            <a:ext cx="1144588" cy="3846513"/>
          </a:xfrm>
          <a:custGeom>
            <a:avLst/>
            <a:gdLst>
              <a:gd name="connsiteX0" fmla="*/ 0 w 1144163"/>
              <a:gd name="connsiteY0" fmla="*/ 0 h 3847207"/>
              <a:gd name="connsiteX1" fmla="*/ 1144163 w 1144163"/>
              <a:gd name="connsiteY1" fmla="*/ 0 h 3847207"/>
              <a:gd name="connsiteX2" fmla="*/ 1144163 w 1144163"/>
              <a:gd name="connsiteY2" fmla="*/ 3847207 h 3847207"/>
              <a:gd name="connsiteX3" fmla="*/ 0 w 1144163"/>
              <a:gd name="connsiteY3" fmla="*/ 3847207 h 3847207"/>
              <a:gd name="connsiteX4" fmla="*/ 0 w 1144163"/>
              <a:gd name="connsiteY4" fmla="*/ 0 h 3847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4163" h="3847207">
                <a:moveTo>
                  <a:pt x="0" y="0"/>
                </a:moveTo>
                <a:lnTo>
                  <a:pt x="1144163" y="0"/>
                </a:lnTo>
                <a:lnTo>
                  <a:pt x="1144163" y="3847207"/>
                </a:lnTo>
                <a:lnTo>
                  <a:pt x="0" y="3847207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400" dirty="0">
                <a:solidFill>
                  <a:srgbClr val="DCE0E4"/>
                </a:solidFill>
                <a:latin typeface="+mn-lt"/>
              </a:rPr>
              <a:t>[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7699375" y="2286000"/>
            <a:ext cx="1144588" cy="3846513"/>
          </a:xfrm>
          <a:custGeom>
            <a:avLst/>
            <a:gdLst>
              <a:gd name="connsiteX0" fmla="*/ 0 w 1144163"/>
              <a:gd name="connsiteY0" fmla="*/ 0 h 3847207"/>
              <a:gd name="connsiteX1" fmla="*/ 1144163 w 1144163"/>
              <a:gd name="connsiteY1" fmla="*/ 0 h 3847207"/>
              <a:gd name="connsiteX2" fmla="*/ 1144163 w 1144163"/>
              <a:gd name="connsiteY2" fmla="*/ 3847207 h 3847207"/>
              <a:gd name="connsiteX3" fmla="*/ 0 w 1144163"/>
              <a:gd name="connsiteY3" fmla="*/ 3847207 h 3847207"/>
              <a:gd name="connsiteX4" fmla="*/ 0 w 1144163"/>
              <a:gd name="connsiteY4" fmla="*/ 0 h 3847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4163" h="3847207">
                <a:moveTo>
                  <a:pt x="0" y="0"/>
                </a:moveTo>
                <a:lnTo>
                  <a:pt x="1144163" y="0"/>
                </a:lnTo>
                <a:lnTo>
                  <a:pt x="1144163" y="3847207"/>
                </a:lnTo>
                <a:lnTo>
                  <a:pt x="0" y="3847207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400" dirty="0">
                <a:solidFill>
                  <a:srgbClr val="DCE0E4"/>
                </a:solidFill>
                <a:latin typeface="+mn-lt"/>
              </a:rPr>
              <a:t>]</a:t>
            </a:r>
          </a:p>
        </p:txBody>
      </p:sp>
      <p:pic>
        <p:nvPicPr>
          <p:cNvPr id="15" name="Picture 9" descr="Logo_Inline-Tag.png"/>
          <p:cNvPicPr>
            <a:picLocks noChangeAspect="1"/>
          </p:cNvPicPr>
          <p:nvPr userDrawn="1"/>
        </p:nvPicPr>
        <p:blipFill>
          <a:blip r:embed="rId2"/>
          <a:srcRect b="-12639"/>
          <a:stretch>
            <a:fillRect/>
          </a:stretch>
        </p:blipFill>
        <p:spPr bwMode="auto">
          <a:xfrm>
            <a:off x="4340225" y="3794125"/>
            <a:ext cx="3513138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1133793" y="1124712"/>
            <a:ext cx="3008042" cy="1357081"/>
          </a:xfrm>
        </p:spPr>
        <p:txBody>
          <a:bodyPr>
            <a:noAutofit/>
          </a:bodyPr>
          <a:lstStyle>
            <a:lvl1pPr algn="l">
              <a:defRPr sz="3600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4A1F6-ED14-C94B-98CF-52FCF40DDEB1}" type="datetimeFigureOut">
              <a:rPr lang="en-US" smtClean="0"/>
              <a:pPr/>
              <a:t>7/31/2012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8DC92-C169-F04E-A1E5-3D481F10C5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4A1F6-ED14-C94B-98CF-52FCF40DDEB1}" type="datetimeFigureOut">
              <a:rPr lang="en-US" smtClean="0"/>
              <a:pPr/>
              <a:t>7/31/2012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8DC92-C169-F04E-A1E5-3D481F10C5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4A1F6-ED14-C94B-98CF-52FCF40DDEB1}" type="datetimeFigureOut">
              <a:rPr lang="en-US" smtClean="0"/>
              <a:pPr/>
              <a:t>7/31/2012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8DC92-C169-F04E-A1E5-3D481F10C5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 userDrawn="1"/>
        </p:nvGrpSpPr>
        <p:grpSpPr bwMode="auto">
          <a:xfrm>
            <a:off x="0" y="0"/>
            <a:ext cx="9144000" cy="6573838"/>
            <a:chOff x="0" y="0"/>
            <a:chExt cx="9144000" cy="6574220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9144000" cy="1174818"/>
            </a:xfrm>
            <a:prstGeom prst="rect">
              <a:avLst/>
            </a:prstGeom>
            <a:solidFill>
              <a:srgbClr val="FFE98C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" name="Rectangle 5"/>
            <p:cNvSpPr/>
            <p:nvPr userDrawn="1"/>
          </p:nvSpPr>
          <p:spPr>
            <a:xfrm>
              <a:off x="0" y="1174818"/>
              <a:ext cx="9144000" cy="5399402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347472">
              <a:spcBef>
                <a:spcPts val="800"/>
              </a:spcBef>
              <a:spcAft>
                <a:spcPts val="600"/>
              </a:spcAft>
              <a:defRPr sz="4000">
                <a:latin typeface="Calibri"/>
                <a:cs typeface="Calibri"/>
              </a:defRPr>
            </a:lvl1pPr>
            <a:lvl2pPr>
              <a:defRPr sz="3600">
                <a:latin typeface="Calibri"/>
                <a:cs typeface="Calibri"/>
              </a:defRPr>
            </a:lvl2pPr>
            <a:lvl3pPr>
              <a:defRPr sz="3200">
                <a:latin typeface="Calibri"/>
                <a:cs typeface="Calibri"/>
              </a:defRPr>
            </a:lvl3pPr>
            <a:lvl4pPr>
              <a:defRPr sz="2800">
                <a:latin typeface="Calibri"/>
                <a:cs typeface="Calibri"/>
              </a:defRPr>
            </a:lvl4pPr>
            <a:lvl5pPr>
              <a:defRPr sz="2800">
                <a:latin typeface="Calibri"/>
                <a:cs typeface="Calibri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21413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8501B6-D1DC-44CE-A07F-1DEC4F840948}" type="datetimeFigureOut">
              <a:rPr lang="en-US"/>
              <a:pPr>
                <a:defRPr/>
              </a:pPr>
              <a:t>7/31/2012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21413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21413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41149C-A224-46E2-82DF-612F452164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0" y="0"/>
            <a:ext cx="9144000" cy="6574220"/>
            <a:chOff x="0" y="0"/>
            <a:chExt cx="9144000" cy="657422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9144000" cy="1174749"/>
            </a:xfrm>
            <a:prstGeom prst="rect">
              <a:avLst/>
            </a:pr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1174750"/>
              <a:ext cx="9144000" cy="5399470"/>
            </a:xfrm>
            <a:prstGeom prst="rect">
              <a:avLst/>
            </a:prstGeom>
            <a:solidFill>
              <a:srgbClr val="FFE98C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347472">
              <a:spcAft>
                <a:spcPts val="600"/>
              </a:spcAft>
              <a:defRPr sz="4000">
                <a:latin typeface="Calibri"/>
                <a:cs typeface="Calibri"/>
              </a:defRPr>
            </a:lvl1pPr>
            <a:lvl2pPr>
              <a:defRPr sz="3600">
                <a:latin typeface="Calibri"/>
                <a:cs typeface="Calibri"/>
              </a:defRPr>
            </a:lvl2pPr>
            <a:lvl3pPr>
              <a:defRPr sz="3200">
                <a:latin typeface="Calibri"/>
                <a:cs typeface="Calibri"/>
              </a:defRPr>
            </a:lvl3pPr>
            <a:lvl4pPr>
              <a:defRPr sz="2800">
                <a:latin typeface="Calibri"/>
                <a:cs typeface="Calibri"/>
              </a:defRPr>
            </a:lvl4pPr>
            <a:lvl5pPr>
              <a:defRPr sz="2800">
                <a:latin typeface="Calibri"/>
                <a:cs typeface="Calibri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4A1F6-ED14-C94B-98CF-52FCF40DDEB1}" type="datetimeFigureOut">
              <a:rPr lang="en-US" smtClean="0"/>
              <a:pPr/>
              <a:t>7/31/2012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8DC92-C169-F04E-A1E5-3D481F10C5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0"/>
          <p:cNvGrpSpPr/>
          <p:nvPr userDrawn="1"/>
        </p:nvGrpSpPr>
        <p:grpSpPr>
          <a:xfrm>
            <a:off x="0" y="0"/>
            <a:ext cx="9144000" cy="6573838"/>
            <a:chOff x="0" y="0"/>
            <a:chExt cx="9144000" cy="6573838"/>
          </a:xfrm>
        </p:grpSpPr>
        <p:sp>
          <p:nvSpPr>
            <p:cNvPr id="6" name="Rectangle 5"/>
            <p:cNvSpPr/>
            <p:nvPr/>
          </p:nvSpPr>
          <p:spPr bwMode="auto">
            <a:xfrm>
              <a:off x="0" y="0"/>
              <a:ext cx="9144000" cy="1174750"/>
            </a:xfrm>
            <a:prstGeom prst="rect">
              <a:avLst/>
            </a:prstGeom>
            <a:solidFill>
              <a:srgbClr val="FFEA87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0" y="1174750"/>
              <a:ext cx="9144000" cy="53990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 userDrawn="1"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 userDrawn="1"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4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F286C-EFC8-40F4-869B-384D259F4DD2}" type="datetimeFigureOut">
              <a:rPr lang="en-US"/>
              <a:pPr>
                <a:defRPr/>
              </a:pPr>
              <a:t>7/31/2012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DDE4B1-5967-4F47-9CEF-A70BD77886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0" y="0"/>
            <a:ext cx="9144000" cy="6574220"/>
            <a:chOff x="0" y="0"/>
            <a:chExt cx="9144000" cy="657422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44000" cy="1174749"/>
            </a:xfrm>
            <a:prstGeom prst="rect">
              <a:avLst/>
            </a:pr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0" y="1174750"/>
              <a:ext cx="9144000" cy="5399470"/>
            </a:xfrm>
            <a:prstGeom prst="rect">
              <a:avLst/>
            </a:prstGeom>
            <a:solidFill>
              <a:srgbClr val="FFE98C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4A1F6-ED14-C94B-98CF-52FCF40DDEB1}" type="datetimeFigureOut">
              <a:rPr lang="en-US" smtClean="0"/>
              <a:pPr/>
              <a:t>7/31/2012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8DC92-C169-F04E-A1E5-3D481F10C5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2"/>
          <p:cNvGrpSpPr/>
          <p:nvPr userDrawn="1"/>
        </p:nvGrpSpPr>
        <p:grpSpPr>
          <a:xfrm>
            <a:off x="0" y="0"/>
            <a:ext cx="9144000" cy="6573838"/>
            <a:chOff x="0" y="0"/>
            <a:chExt cx="9144000" cy="6573838"/>
          </a:xfrm>
        </p:grpSpPr>
        <p:sp>
          <p:nvSpPr>
            <p:cNvPr id="8" name="Rectangle 7"/>
            <p:cNvSpPr/>
            <p:nvPr/>
          </p:nvSpPr>
          <p:spPr bwMode="auto">
            <a:xfrm>
              <a:off x="0" y="0"/>
              <a:ext cx="9144000" cy="1174750"/>
            </a:xfrm>
            <a:prstGeom prst="rect">
              <a:avLst/>
            </a:prstGeom>
            <a:solidFill>
              <a:srgbClr val="FFEA87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0" y="1174750"/>
              <a:ext cx="9144000" cy="53990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 userDrawn="1"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 userDrawn="1"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 userDrawn="1"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Date Placeholder 6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7F4F36-9F1B-4F17-B3AD-5046984704DF}" type="datetimeFigureOut">
              <a:rPr lang="en-US"/>
              <a:pPr>
                <a:defRPr/>
              </a:pPr>
              <a:t>7/31/2012</a:t>
            </a:fld>
            <a:endParaRPr lang="en-US"/>
          </a:p>
        </p:txBody>
      </p:sp>
      <p:sp>
        <p:nvSpPr>
          <p:cNvPr id="11" name="Footer Placeholder 7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8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916726-4A69-4BAB-A856-35D9399E66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 userDrawn="1"/>
        </p:nvGrpSpPr>
        <p:grpSpPr>
          <a:xfrm>
            <a:off x="0" y="0"/>
            <a:ext cx="9144000" cy="6574220"/>
            <a:chOff x="0" y="0"/>
            <a:chExt cx="9144000" cy="657422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44000" cy="1174749"/>
            </a:xfrm>
            <a:prstGeom prst="rect">
              <a:avLst/>
            </a:pr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0" y="1174750"/>
              <a:ext cx="9144000" cy="5399470"/>
            </a:xfrm>
            <a:prstGeom prst="rect">
              <a:avLst/>
            </a:prstGeom>
            <a:solidFill>
              <a:srgbClr val="FFE98C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4A1F6-ED14-C94B-98CF-52FCF40DDEB1}" type="datetimeFigureOut">
              <a:rPr lang="en-US" smtClean="0"/>
              <a:pPr/>
              <a:t>7/31/2012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8DC92-C169-F04E-A1E5-3D481F10C5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4A1F6-ED14-C94B-98CF-52FCF40DDEB1}" type="datetimeFigureOut">
              <a:rPr lang="en-US" smtClean="0"/>
              <a:pPr/>
              <a:t>7/31/2012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8DC92-C169-F04E-A1E5-3D481F10C5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4A1F6-ED14-C94B-98CF-52FCF40DDEB1}" type="datetimeFigureOut">
              <a:rPr lang="en-US" smtClean="0"/>
              <a:pPr/>
              <a:t>7/31/2012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8DC92-C169-F04E-A1E5-3D481F10C5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78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84576"/>
            <a:ext cx="8229600" cy="49415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rebuchet MS"/>
              </a:defRPr>
            </a:lvl1pPr>
          </a:lstStyle>
          <a:p>
            <a:fld id="{4844A1F6-ED14-C94B-98CF-52FCF40DDEB1}" type="datetimeFigureOut">
              <a:rPr lang="en-US" smtClean="0"/>
              <a:pPr/>
              <a:t>7/31/2012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rebuchet MS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rebuchet MS"/>
              </a:defRPr>
            </a:lvl1pPr>
          </a:lstStyle>
          <a:p>
            <a:fld id="{F808DC92-C169-F04E-A1E5-3D481F10C54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60" r:id="rId2"/>
    <p:sldLayoutId id="2147483650" r:id="rId3"/>
    <p:sldLayoutId id="2147483661" r:id="rId4"/>
    <p:sldLayoutId id="2147483652" r:id="rId5"/>
    <p:sldLayoutId id="2147483662" r:id="rId6"/>
    <p:sldLayoutId id="2147483653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 spd="slow"/>
  <p:txStyles>
    <p:titleStyle>
      <a:lvl1pPr algn="ctr" defTabSz="457200" rtl="0" eaLnBrk="1" latinLnBrk="0" hangingPunct="1">
        <a:spcBef>
          <a:spcPct val="0"/>
        </a:spcBef>
        <a:buNone/>
        <a:defRPr sz="4000" b="1" kern="1200">
          <a:solidFill>
            <a:srgbClr val="003366"/>
          </a:solidFill>
          <a:latin typeface="Trebuchet MS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0"/>
        </a:spcBef>
        <a:spcAft>
          <a:spcPts val="1200"/>
        </a:spcAft>
        <a:buFont typeface="Arial"/>
        <a:buChar char="•"/>
        <a:defRPr sz="3200" kern="1200">
          <a:solidFill>
            <a:srgbClr val="003366"/>
          </a:solidFill>
          <a:latin typeface="Trebuchet MS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003366"/>
          </a:solidFill>
          <a:latin typeface="Trebuchet MS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003366"/>
          </a:solidFill>
          <a:latin typeface="Trebuchet MS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003366"/>
          </a:solidFill>
          <a:latin typeface="Trebuchet MS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003366"/>
          </a:solidFill>
          <a:latin typeface="Trebuchet MS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bioticspilot.natureserve.org/biotics/updatePassword.jsp" TargetMode="External"/><Relationship Id="rId2" Type="http://schemas.openxmlformats.org/officeDocument/2006/relationships/hyperlink" Target="http://bioticspilot.natureserve.org/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bioticssupport.natureserve.org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support.natureserve.org/customer/default.aspx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9601" y="435029"/>
            <a:ext cx="7805056" cy="2841568"/>
          </a:xfrm>
        </p:spPr>
        <p:txBody>
          <a:bodyPr>
            <a:normAutofit/>
          </a:bodyPr>
          <a:lstStyle/>
          <a:p>
            <a:r>
              <a:rPr lang="en-US" sz="4000" dirty="0" smtClean="0"/>
              <a:t>Biotics 5 Pilot testing</a:t>
            </a:r>
            <a:br>
              <a:rPr lang="en-US" sz="4000" dirty="0" smtClean="0"/>
            </a:br>
            <a:r>
              <a:rPr lang="en-US" sz="4000" dirty="0" smtClean="0"/>
              <a:t>kick-off call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700" i="1" dirty="0" smtClean="0"/>
              <a:t>Tuesday </a:t>
            </a:r>
            <a:r>
              <a:rPr lang="en-US" sz="2700" i="1" dirty="0" err="1" smtClean="0"/>
              <a:t>july</a:t>
            </a:r>
            <a:r>
              <a:rPr lang="en-US" sz="2700" i="1" dirty="0" smtClean="0"/>
              <a:t> 31, 2012</a:t>
            </a:r>
            <a:br>
              <a:rPr lang="en-US" sz="2700" i="1" dirty="0" smtClean="0"/>
            </a:br>
            <a:r>
              <a:rPr lang="en-US" sz="2700" i="1" dirty="0" smtClean="0"/>
              <a:t>2:30 – 4:00 PM EST</a:t>
            </a:r>
            <a:endParaRPr lang="en-US" sz="2700" i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Release Schedule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Pilot testing </a:t>
            </a:r>
            <a:r>
              <a:rPr lang="en-US" dirty="0" smtClean="0"/>
              <a:t>activities will be tied to scheduled releases  </a:t>
            </a:r>
            <a:endParaRPr lang="en-US" dirty="0"/>
          </a:p>
          <a:p>
            <a:r>
              <a:rPr lang="en-US" dirty="0" smtClean="0"/>
              <a:t>A new release will be deployed each month</a:t>
            </a:r>
          </a:p>
          <a:p>
            <a:pPr lvl="1"/>
            <a:r>
              <a:rPr lang="en-US" dirty="0" smtClean="0"/>
              <a:t>Incremental development milestones</a:t>
            </a:r>
          </a:p>
          <a:p>
            <a:pPr lvl="1"/>
            <a:r>
              <a:rPr lang="en-US" dirty="0" smtClean="0"/>
              <a:t>Release notes describe new functionality and link to new test scenarios</a:t>
            </a:r>
          </a:p>
          <a:p>
            <a:pPr lvl="1"/>
            <a:r>
              <a:rPr lang="en-US" dirty="0" smtClean="0"/>
              <a:t>Testing to be completed prior to next release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Upcoming Meeting Schedule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spcBef>
                <a:spcPts val="1800"/>
              </a:spcBef>
            </a:pPr>
            <a:r>
              <a:rPr lang="en-US" sz="3600" dirty="0" smtClean="0"/>
              <a:t>New spatial workflow: </a:t>
            </a:r>
            <a:endParaRPr lang="en-US" sz="3600" dirty="0" smtClean="0"/>
          </a:p>
          <a:p>
            <a:pPr lvl="1">
              <a:spcBef>
                <a:spcPts val="1800"/>
              </a:spcBef>
            </a:pPr>
            <a:r>
              <a:rPr lang="en-US" sz="3200" dirty="0" smtClean="0"/>
              <a:t>Wednesday, </a:t>
            </a:r>
            <a:r>
              <a:rPr lang="en-US" sz="3600" dirty="0" smtClean="0"/>
              <a:t>Aug</a:t>
            </a:r>
            <a:r>
              <a:rPr lang="en-US" sz="3600" dirty="0" smtClean="0"/>
              <a:t>. </a:t>
            </a:r>
            <a:r>
              <a:rPr lang="en-US" sz="3600" dirty="0" smtClean="0"/>
              <a:t>8</a:t>
            </a:r>
            <a:r>
              <a:rPr lang="en-US" sz="3600" baseline="30000" dirty="0" smtClean="0"/>
              <a:t>th </a:t>
            </a:r>
            <a:endParaRPr lang="en-US" dirty="0" smtClean="0"/>
          </a:p>
          <a:p>
            <a:pPr lvl="1">
              <a:spcBef>
                <a:spcPts val="1800"/>
              </a:spcBef>
            </a:pPr>
            <a:r>
              <a:rPr lang="en-US" sz="3600" dirty="0" smtClean="0"/>
              <a:t>2:30 – 4:00 PM Eastern</a:t>
            </a:r>
          </a:p>
          <a:p>
            <a:pPr>
              <a:spcBef>
                <a:spcPts val="1800"/>
              </a:spcBef>
            </a:pPr>
            <a:r>
              <a:rPr lang="en-US" sz="3600" dirty="0" smtClean="0"/>
              <a:t>Conversion </a:t>
            </a:r>
            <a:r>
              <a:rPr lang="en-US" sz="3600" dirty="0" smtClean="0"/>
              <a:t>process: </a:t>
            </a:r>
            <a:endParaRPr lang="en-US" sz="3600" dirty="0" smtClean="0"/>
          </a:p>
          <a:p>
            <a:pPr lvl="1">
              <a:spcBef>
                <a:spcPts val="1800"/>
              </a:spcBef>
            </a:pPr>
            <a:r>
              <a:rPr lang="en-US" sz="3200" dirty="0" smtClean="0"/>
              <a:t>Tuesday, Aug</a:t>
            </a:r>
            <a:r>
              <a:rPr lang="en-US" sz="3200" dirty="0" smtClean="0"/>
              <a:t>. </a:t>
            </a:r>
            <a:r>
              <a:rPr lang="en-US" sz="3200" dirty="0" smtClean="0"/>
              <a:t>14</a:t>
            </a:r>
            <a:r>
              <a:rPr lang="en-US" sz="3200" baseline="30000" dirty="0" smtClean="0"/>
              <a:t>th</a:t>
            </a:r>
          </a:p>
          <a:p>
            <a:pPr lvl="1">
              <a:spcBef>
                <a:spcPts val="1800"/>
              </a:spcBef>
            </a:pPr>
            <a:r>
              <a:rPr lang="en-US" sz="3200" dirty="0" smtClean="0"/>
              <a:t>2:30 – 4:00 PM </a:t>
            </a:r>
            <a:r>
              <a:rPr lang="en-US" sz="3200" dirty="0" smtClean="0"/>
              <a:t>Eastern</a:t>
            </a:r>
            <a:endParaRPr lang="en-US" sz="3200" i="1" dirty="0" smtClean="0"/>
          </a:p>
          <a:p>
            <a:pPr>
              <a:spcBef>
                <a:spcPts val="1800"/>
              </a:spcBef>
            </a:pPr>
            <a:r>
              <a:rPr lang="en-US" sz="3600" dirty="0" smtClean="0"/>
              <a:t>Future releases: 1</a:t>
            </a:r>
            <a:r>
              <a:rPr lang="en-US" sz="3600" baseline="30000" dirty="0" smtClean="0"/>
              <a:t>st</a:t>
            </a:r>
            <a:r>
              <a:rPr lang="en-US" sz="3600" dirty="0" smtClean="0"/>
              <a:t> week of each month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67750" cy="717844"/>
          </a:xfrm>
        </p:spPr>
        <p:txBody>
          <a:bodyPr>
            <a:normAutofit/>
          </a:bodyPr>
          <a:lstStyle/>
          <a:p>
            <a:r>
              <a:rPr lang="en-US" dirty="0" err="1" smtClean="0"/>
              <a:t>Biotics</a:t>
            </a:r>
            <a:r>
              <a:rPr lang="en-US" dirty="0" smtClean="0"/>
              <a:t> 5 Road Map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106" r="2249" b="2692"/>
          <a:stretch/>
        </p:blipFill>
        <p:spPr bwMode="auto">
          <a:xfrm>
            <a:off x="84248" y="1304925"/>
            <a:ext cx="6630730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714978" y="1685924"/>
            <a:ext cx="2267097" cy="3876675"/>
          </a:xfrm>
        </p:spPr>
        <p:txBody>
          <a:bodyPr>
            <a:normAutofit lnSpcReduction="10000"/>
          </a:bodyPr>
          <a:lstStyle/>
          <a:p>
            <a:pPr marL="4572" indent="0">
              <a:spcBef>
                <a:spcPts val="1800"/>
              </a:spcBef>
              <a:buNone/>
            </a:pPr>
            <a:r>
              <a:rPr lang="en-US" sz="2800" i="1" dirty="0" smtClean="0"/>
              <a:t>Pilot testing of monthly releases continues through Q1 2013, leading to the full production release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4"/>
          <p:cNvSpPr>
            <a:spLocks noGrp="1"/>
          </p:cNvSpPr>
          <p:nvPr>
            <p:ph type="title"/>
          </p:nvPr>
        </p:nvSpPr>
        <p:spPr>
          <a:xfrm>
            <a:off x="1904731" y="1978702"/>
            <a:ext cx="5334538" cy="838597"/>
          </a:xfrm>
        </p:spPr>
        <p:txBody>
          <a:bodyPr anchor="t">
            <a:norm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Discussion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44929" y="1184576"/>
            <a:ext cx="8686799" cy="5250091"/>
          </a:xfrm>
        </p:spPr>
        <p:txBody>
          <a:bodyPr>
            <a:normAutofit/>
          </a:bodyPr>
          <a:lstStyle/>
          <a:p>
            <a:pPr marL="861822" indent="-857250">
              <a:buFont typeface="+mj-lt"/>
              <a:buAutoNum type="arabicPeriod"/>
            </a:pPr>
            <a:r>
              <a:rPr lang="en-US" sz="3000" dirty="0" smtClean="0"/>
              <a:t>Accessing </a:t>
            </a:r>
            <a:r>
              <a:rPr lang="en-US" sz="3000" dirty="0" err="1"/>
              <a:t>Biotics</a:t>
            </a:r>
            <a:r>
              <a:rPr lang="en-US" sz="3000" dirty="0"/>
              <a:t> 5 shared instance</a:t>
            </a:r>
          </a:p>
          <a:p>
            <a:pPr marL="861822" indent="-857250">
              <a:buFont typeface="+mj-lt"/>
              <a:buAutoNum type="arabicPeriod"/>
            </a:pPr>
            <a:r>
              <a:rPr lang="en-US" sz="3000" dirty="0" smtClean="0"/>
              <a:t>What’s in this release</a:t>
            </a:r>
          </a:p>
          <a:p>
            <a:pPr marL="861822" indent="-857250">
              <a:buFont typeface="+mj-lt"/>
              <a:buAutoNum type="arabicPeriod"/>
            </a:pPr>
            <a:r>
              <a:rPr lang="en-US" sz="3000" dirty="0"/>
              <a:t>Demo</a:t>
            </a:r>
          </a:p>
          <a:p>
            <a:pPr marL="861822" indent="-857250">
              <a:buFont typeface="+mj-lt"/>
              <a:buAutoNum type="arabicPeriod"/>
            </a:pPr>
            <a:r>
              <a:rPr lang="en-US" sz="3000" dirty="0" smtClean="0"/>
              <a:t>Online help and support</a:t>
            </a:r>
          </a:p>
          <a:p>
            <a:pPr marL="861822" indent="-857250">
              <a:buFont typeface="+mj-lt"/>
              <a:buAutoNum type="arabicPeriod"/>
            </a:pPr>
            <a:r>
              <a:rPr lang="en-US" sz="3000" dirty="0" smtClean="0"/>
              <a:t>Test plan </a:t>
            </a:r>
            <a:endParaRPr lang="en-US" sz="3000" dirty="0"/>
          </a:p>
          <a:p>
            <a:pPr marL="861822" indent="-857250">
              <a:buFont typeface="+mj-lt"/>
              <a:buAutoNum type="arabicPeriod"/>
            </a:pPr>
            <a:r>
              <a:rPr lang="en-US" sz="3000" dirty="0" smtClean="0"/>
              <a:t>Release schedule</a:t>
            </a:r>
          </a:p>
          <a:p>
            <a:pPr marL="861822" indent="-857250">
              <a:buFont typeface="+mj-lt"/>
              <a:buAutoNum type="arabicPeriod"/>
            </a:pPr>
            <a:r>
              <a:rPr lang="en-US" sz="3000" dirty="0" smtClean="0"/>
              <a:t>Next steps and discussion</a:t>
            </a:r>
            <a:endParaRPr lang="en-US" sz="2600" dirty="0" smtClean="0"/>
          </a:p>
        </p:txBody>
      </p:sp>
    </p:spTree>
    <p:extLst>
      <p:ext uri="{BB962C8B-B14F-4D97-AF65-F5344CB8AC3E}">
        <p14:creationId xmlns="" xmlns:p14="http://schemas.microsoft.com/office/powerpoint/2010/main" val="99839176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Accessing Biotics 5 Shared Instance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971801"/>
            <a:ext cx="4038600" cy="3590924"/>
          </a:xfrm>
        </p:spPr>
        <p:txBody>
          <a:bodyPr/>
          <a:lstStyle/>
          <a:p>
            <a:r>
              <a:rPr lang="en-US" dirty="0" smtClean="0"/>
              <a:t>British Columbia: </a:t>
            </a:r>
            <a:r>
              <a:rPr lang="en-US" dirty="0" err="1" smtClean="0"/>
              <a:t>bccdc</a:t>
            </a:r>
            <a:endParaRPr lang="en-US" dirty="0" smtClean="0"/>
          </a:p>
          <a:p>
            <a:r>
              <a:rPr lang="en-US" dirty="0" smtClean="0"/>
              <a:t>Michigan: </a:t>
            </a:r>
            <a:r>
              <a:rPr lang="en-US" dirty="0" err="1" smtClean="0"/>
              <a:t>mnfi</a:t>
            </a:r>
            <a:endParaRPr lang="en-US" dirty="0" smtClean="0"/>
          </a:p>
          <a:p>
            <a:r>
              <a:rPr lang="en-US" dirty="0" smtClean="0"/>
              <a:t>Saskatchewan: </a:t>
            </a:r>
            <a:r>
              <a:rPr lang="en-US" dirty="0" err="1" smtClean="0"/>
              <a:t>skcdc</a:t>
            </a:r>
            <a:endParaRPr lang="en-US" dirty="0" smtClean="0"/>
          </a:p>
          <a:p>
            <a:r>
              <a:rPr lang="en-US" dirty="0" smtClean="0"/>
              <a:t>Virginia: </a:t>
            </a:r>
            <a:r>
              <a:rPr lang="en-US" dirty="0" err="1" smtClean="0"/>
              <a:t>vnhp</a:t>
            </a:r>
            <a:endParaRPr lang="en-US" dirty="0" smtClean="0"/>
          </a:p>
          <a:p>
            <a:r>
              <a:rPr lang="en-US" dirty="0" smtClean="0"/>
              <a:t>Wyoming: </a:t>
            </a:r>
            <a:r>
              <a:rPr lang="en-US" dirty="0" err="1" smtClean="0"/>
              <a:t>wyndd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971801"/>
            <a:ext cx="4038600" cy="3581400"/>
          </a:xfrm>
        </p:spPr>
        <p:txBody>
          <a:bodyPr/>
          <a:lstStyle/>
          <a:p>
            <a:r>
              <a:rPr lang="en-US" dirty="0" smtClean="0"/>
              <a:t>Indiana: </a:t>
            </a:r>
            <a:r>
              <a:rPr lang="en-US" dirty="0" err="1" smtClean="0"/>
              <a:t>inhdc</a:t>
            </a:r>
            <a:endParaRPr lang="en-US" dirty="0" smtClean="0"/>
          </a:p>
          <a:p>
            <a:r>
              <a:rPr lang="en-US" dirty="0" smtClean="0"/>
              <a:t>Ontario: </a:t>
            </a:r>
            <a:r>
              <a:rPr lang="en-US" dirty="0" err="1" smtClean="0"/>
              <a:t>oncdc</a:t>
            </a:r>
            <a:endParaRPr lang="en-US" dirty="0" smtClean="0"/>
          </a:p>
          <a:p>
            <a:r>
              <a:rPr lang="en-US" dirty="0" smtClean="0"/>
              <a:t>New York: </a:t>
            </a:r>
            <a:r>
              <a:rPr lang="en-US" dirty="0" err="1" smtClean="0"/>
              <a:t>nynhp</a:t>
            </a:r>
            <a:endParaRPr lang="en-US" dirty="0" smtClean="0"/>
          </a:p>
          <a:p>
            <a:r>
              <a:rPr lang="en-US" dirty="0" smtClean="0"/>
              <a:t>Texas: </a:t>
            </a:r>
            <a:r>
              <a:rPr lang="en-US" dirty="0" err="1" smtClean="0"/>
              <a:t>txpwd</a:t>
            </a:r>
            <a:endParaRPr lang="en-US" dirty="0" smtClean="0"/>
          </a:p>
          <a:p>
            <a:r>
              <a:rPr lang="en-US" dirty="0" smtClean="0"/>
              <a:t>Yukon: </a:t>
            </a:r>
            <a:r>
              <a:rPr lang="en-US" dirty="0" err="1" smtClean="0"/>
              <a:t>ytcdc</a:t>
            </a:r>
            <a:endParaRPr lang="en-US" dirty="0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184576"/>
            <a:ext cx="8229600" cy="1749123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marL="861822" marR="0" lvl="0" indent="-85725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50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Trebuchet MS"/>
                <a:ea typeface="+mn-ea"/>
                <a:cs typeface="+mn-cs"/>
                <a:hlinkClick r:id="rId2"/>
              </a:rPr>
              <a:t>http://bioticspilot.natureserve.org</a:t>
            </a:r>
            <a:endParaRPr kumimoji="0" lang="en-US" sz="5000" b="0" i="0" u="sng" strike="noStrike" kern="1200" cap="none" spc="0" normalizeH="0" baseline="0" noProof="0" dirty="0" smtClean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861822" marR="0" lvl="0" indent="-85725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Password: 123456</a:t>
            </a:r>
          </a:p>
          <a:p>
            <a:pPr marL="861822" marR="0" lvl="0" indent="-85725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3200" dirty="0" smtClean="0">
                <a:solidFill>
                  <a:srgbClr val="003366"/>
                </a:solidFill>
                <a:latin typeface="Trebuchet MS"/>
              </a:rPr>
              <a:t>Change Password: </a:t>
            </a:r>
          </a:p>
          <a:p>
            <a:pPr marL="861822" marR="0" lvl="0" indent="-85725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3200" dirty="0" smtClean="0">
                <a:solidFill>
                  <a:srgbClr val="003366"/>
                </a:solidFill>
                <a:latin typeface="Trebuchet MS"/>
                <a:hlinkClick r:id="rId3"/>
              </a:rPr>
              <a:t>https://bioticspilot.natureserve.org/biotics/updatePassword.jsp</a:t>
            </a:r>
            <a:r>
              <a:rPr lang="en-US" sz="3200" dirty="0" smtClean="0">
                <a:solidFill>
                  <a:srgbClr val="003366"/>
                </a:solidFill>
                <a:latin typeface="Trebuchet MS"/>
              </a:rPr>
              <a:t> 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What’s in this release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4576"/>
            <a:ext cx="8343900" cy="4941587"/>
          </a:xfrm>
        </p:spPr>
        <p:txBody>
          <a:bodyPr/>
          <a:lstStyle/>
          <a:p>
            <a:pPr algn="ctr">
              <a:buNone/>
            </a:pPr>
            <a:r>
              <a:rPr lang="en-US" dirty="0" smtClean="0"/>
              <a:t>Release notes available in online help</a:t>
            </a:r>
          </a:p>
          <a:p>
            <a:pPr lvl="1"/>
            <a:r>
              <a:rPr lang="en-US" dirty="0" smtClean="0"/>
              <a:t>Documents features included in release</a:t>
            </a:r>
          </a:p>
          <a:p>
            <a:pPr lvl="1"/>
            <a:r>
              <a:rPr lang="en-US" dirty="0" smtClean="0"/>
              <a:t>Indicates changes and fixes since previous release </a:t>
            </a:r>
          </a:p>
          <a:p>
            <a:pPr lvl="1"/>
            <a:r>
              <a:rPr lang="en-US" dirty="0" smtClean="0"/>
              <a:t>Links to test plans for each release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0703667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4022"/>
            <a:ext cx="9144000" cy="4872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 Outline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1184576"/>
            <a:ext cx="9144000" cy="5391876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 typeface="Arial" pitchFamily="34" charset="0"/>
              <a:buChar char="•"/>
            </a:pPr>
            <a:r>
              <a:rPr lang="en-US" dirty="0" smtClean="0"/>
              <a:t>Accessing maintenance pages</a:t>
            </a:r>
            <a:endParaRPr lang="en-US" dirty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Navigating to related records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Accessing the map viewer</a:t>
            </a:r>
            <a:endParaRPr lang="en-US" dirty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Initiating map editing tasks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4"/>
          <p:cNvSpPr>
            <a:spLocks noGrp="1"/>
          </p:cNvSpPr>
          <p:nvPr>
            <p:ph type="title"/>
          </p:nvPr>
        </p:nvSpPr>
        <p:spPr>
          <a:xfrm>
            <a:off x="619124" y="209550"/>
            <a:ext cx="7820025" cy="838597"/>
          </a:xfrm>
        </p:spPr>
        <p:txBody>
          <a:bodyPr anchor="t">
            <a:norm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Online Help and Support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t="18804" b="3487"/>
          <a:stretch>
            <a:fillRect/>
          </a:stretch>
        </p:blipFill>
        <p:spPr bwMode="auto">
          <a:xfrm>
            <a:off x="0" y="1323975"/>
            <a:ext cx="9154471" cy="541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ed Rectangle 4"/>
          <p:cNvSpPr/>
          <p:nvPr/>
        </p:nvSpPr>
        <p:spPr>
          <a:xfrm>
            <a:off x="2762250" y="6343650"/>
            <a:ext cx="2238375" cy="238125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Access Online Help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Populating initial content is a work in progress</a:t>
            </a:r>
          </a:p>
          <a:p>
            <a:r>
              <a:rPr lang="en-US" dirty="0" smtClean="0"/>
              <a:t>Contents will grow with each new release, as functionality is added</a:t>
            </a:r>
          </a:p>
          <a:p>
            <a:r>
              <a:rPr lang="en-US" dirty="0"/>
              <a:t>C</a:t>
            </a:r>
            <a:r>
              <a:rPr lang="en-US" dirty="0" smtClean="0"/>
              <a:t>ontext sensitive links coming soon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3374731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Link to Test </a:t>
            </a:r>
            <a:r>
              <a:rPr lang="en-US" dirty="0"/>
              <a:t>P</a:t>
            </a:r>
            <a:r>
              <a:rPr lang="en-US" dirty="0" smtClean="0"/>
              <a:t>lan available from Online Help and Release Notes</a:t>
            </a:r>
          </a:p>
          <a:p>
            <a:r>
              <a:rPr lang="en-US" dirty="0" smtClean="0"/>
              <a:t>Areas for testing and feedback include:</a:t>
            </a:r>
          </a:p>
          <a:p>
            <a:pPr lvl="1"/>
            <a:r>
              <a:rPr lang="en-US" dirty="0" smtClean="0"/>
              <a:t>Application functionality</a:t>
            </a:r>
            <a:endParaRPr lang="en-US" dirty="0"/>
          </a:p>
          <a:p>
            <a:pPr lvl="1"/>
            <a:r>
              <a:rPr lang="en-US" dirty="0" smtClean="0"/>
              <a:t>Workflows</a:t>
            </a:r>
            <a:endParaRPr lang="en-US" dirty="0"/>
          </a:p>
          <a:p>
            <a:pPr lvl="1"/>
            <a:r>
              <a:rPr lang="en-US" dirty="0" smtClean="0"/>
              <a:t>Spatial methodology</a:t>
            </a:r>
          </a:p>
          <a:p>
            <a:r>
              <a:rPr lang="en-US" dirty="0" smtClean="0"/>
              <a:t>Feedback also requested on:</a:t>
            </a:r>
            <a:endParaRPr lang="en-US" dirty="0"/>
          </a:p>
          <a:p>
            <a:pPr lvl="1"/>
            <a:r>
              <a:rPr lang="en-US" dirty="0"/>
              <a:t>Testing process</a:t>
            </a:r>
          </a:p>
          <a:p>
            <a:pPr lvl="1"/>
            <a:r>
              <a:rPr lang="en-US" dirty="0"/>
              <a:t>Conversion process</a:t>
            </a:r>
          </a:p>
          <a:p>
            <a:pPr lvl="1"/>
            <a:r>
              <a:rPr lang="en-US" dirty="0"/>
              <a:t>Documentation</a:t>
            </a:r>
          </a:p>
          <a:p>
            <a:pPr lvl="1"/>
            <a:r>
              <a:rPr lang="en-US" dirty="0" smtClean="0"/>
              <a:t>Help Desk</a:t>
            </a:r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80728" y="1190625"/>
            <a:ext cx="8839200" cy="4848225"/>
            <a:chOff x="180728" y="1190625"/>
            <a:chExt cx="8839200" cy="4848225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/>
            <a:srcRect t="14729" r="1875" b="24850"/>
            <a:stretch>
              <a:fillRect/>
            </a:stretch>
          </p:blipFill>
          <p:spPr bwMode="auto">
            <a:xfrm>
              <a:off x="180728" y="1190625"/>
              <a:ext cx="8839200" cy="4848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Rectangle 8"/>
            <p:cNvSpPr/>
            <p:nvPr/>
          </p:nvSpPr>
          <p:spPr>
            <a:xfrm>
              <a:off x="180728" y="1190625"/>
              <a:ext cx="8839200" cy="4848225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7938"/>
            <a:ext cx="8229600" cy="717844"/>
          </a:xfrm>
        </p:spPr>
        <p:txBody>
          <a:bodyPr/>
          <a:lstStyle/>
          <a:p>
            <a:r>
              <a:rPr lang="en-US" dirty="0" smtClean="0"/>
              <a:t>How to Contact Support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42925" y="558954"/>
            <a:ext cx="8229600" cy="7178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Trebuchet MS"/>
                <a:ea typeface="+mj-ea"/>
                <a:cs typeface="+mj-cs"/>
                <a:hlinkClick r:id="rId3"/>
              </a:rPr>
              <a:t>http://bioticssupport.natureserve.org</a:t>
            </a:r>
            <a:endParaRPr lang="en-US" sz="2800" b="1" dirty="0">
              <a:solidFill>
                <a:srgbClr val="003366"/>
              </a:solidFill>
              <a:latin typeface="Trebuchet MS"/>
              <a:ea typeface="+mj-ea"/>
              <a:cs typeface="+mj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07244" y="5873827"/>
            <a:ext cx="7529512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i="1" dirty="0"/>
              <a:t>Issues related to </a:t>
            </a:r>
            <a:r>
              <a:rPr lang="en-US" i="1" dirty="0" err="1"/>
              <a:t>Biotics</a:t>
            </a:r>
            <a:r>
              <a:rPr lang="en-US" i="1" dirty="0"/>
              <a:t> 4 will continue to be submitted to the existing </a:t>
            </a:r>
            <a:r>
              <a:rPr lang="en-US" i="1" dirty="0" err="1"/>
              <a:t>Biotics</a:t>
            </a:r>
            <a:r>
              <a:rPr lang="en-US" i="1" dirty="0"/>
              <a:t> 4 Help Desk (</a:t>
            </a:r>
            <a:r>
              <a:rPr lang="en-US" i="1" dirty="0">
                <a:hlinkClick r:id="rId4"/>
              </a:rPr>
              <a:t>http://support.natureserve.org/customer/default.aspx</a:t>
            </a:r>
            <a:r>
              <a:rPr lang="en-US" i="1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33999" y="2514600"/>
            <a:ext cx="4819402" cy="3576637"/>
          </a:xfrm>
        </p:spPr>
        <p:txBody>
          <a:bodyPr>
            <a:normAutofit fontScale="85000" lnSpcReduction="20000"/>
          </a:bodyPr>
          <a:lstStyle/>
          <a:p>
            <a:r>
              <a:rPr lang="en-US" sz="3200" dirty="0" smtClean="0"/>
              <a:t>Find a solution</a:t>
            </a:r>
          </a:p>
          <a:p>
            <a:r>
              <a:rPr lang="en-US" sz="3200" dirty="0" smtClean="0"/>
              <a:t>Submit a ticket</a:t>
            </a:r>
          </a:p>
          <a:p>
            <a:r>
              <a:rPr lang="en-US" sz="3200" dirty="0" smtClean="0"/>
              <a:t>Participate in forums</a:t>
            </a:r>
          </a:p>
          <a:p>
            <a:pPr lvl="1"/>
            <a:r>
              <a:rPr lang="en-US" sz="3200" dirty="0" smtClean="0"/>
              <a:t>Announcements</a:t>
            </a:r>
          </a:p>
          <a:p>
            <a:pPr lvl="1"/>
            <a:r>
              <a:rPr lang="en-US" sz="3200" dirty="0" smtClean="0"/>
              <a:t>Tips &amp; Tricks</a:t>
            </a:r>
          </a:p>
          <a:p>
            <a:pPr lvl="1"/>
            <a:r>
              <a:rPr lang="en-US" sz="3200" dirty="0" smtClean="0"/>
              <a:t>Feature Requests</a:t>
            </a:r>
          </a:p>
          <a:p>
            <a:pPr lvl="1"/>
            <a:r>
              <a:rPr lang="en-US" sz="3200" dirty="0" smtClean="0"/>
              <a:t>Discuss a Problem</a:t>
            </a:r>
          </a:p>
          <a:p>
            <a:pPr marL="0" indent="0" algn="ctr">
              <a:buNone/>
            </a:pPr>
            <a:r>
              <a:rPr lang="en-US" sz="2600" i="1" dirty="0" smtClean="0"/>
              <a:t>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>
    <Document_x0020_Description xmlns="e010bd29-76c8-44b3-a51a-3aaade979f68">NatureServe PowerPoint template in PRESENTATION FORMAT. Edit to create new presentations.</Document_x0020_Description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F87FD8A8E7F5F48B79DE748D389170D" ma:contentTypeVersion="0" ma:contentTypeDescription="Create a new document." ma:contentTypeScope="" ma:versionID="630b7b3fda4e077c86f276422b6f7212">
  <xsd:schema xmlns:xsd="http://www.w3.org/2001/XMLSchema" xmlns:p="http://schemas.microsoft.com/office/2006/metadata/properties" xmlns:ns2="e010bd29-76c8-44b3-a51a-3aaade979f68" targetNamespace="http://schemas.microsoft.com/office/2006/metadata/properties" ma:root="true" ma:fieldsID="0141cdb9c1f90768e17ac13989fa226c" ns2:_="">
    <xsd:import namespace="e010bd29-76c8-44b3-a51a-3aaade979f68"/>
    <xsd:element name="properties">
      <xsd:complexType>
        <xsd:sequence>
          <xsd:element name="documentManagement">
            <xsd:complexType>
              <xsd:all>
                <xsd:element ref="ns2:Document_x0020_Description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e010bd29-76c8-44b3-a51a-3aaade979f68" elementFormDefault="qualified">
    <xsd:import namespace="http://schemas.microsoft.com/office/2006/documentManagement/types"/>
    <xsd:element name="Document_x0020_Description" ma:index="8" nillable="true" ma:displayName="Document Description" ma:internalName="Document_x0020_Description" ma:readOnly="fals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FC4EBBB-289D-443C-AA73-49573E0F447A}">
  <ds:schemaRefs>
    <ds:schemaRef ds:uri="http://www.w3.org/XML/1998/namespace"/>
    <ds:schemaRef ds:uri="http://purl.org/dc/dcmitype/"/>
    <ds:schemaRef ds:uri="http://purl.org/dc/elements/1.1/"/>
    <ds:schemaRef ds:uri="e010bd29-76c8-44b3-a51a-3aaade979f68"/>
    <ds:schemaRef ds:uri="http://schemas.microsoft.com/office/2006/documentManagement/types"/>
    <ds:schemaRef ds:uri="http://schemas.openxmlformats.org/package/2006/metadata/core-properties"/>
    <ds:schemaRef ds:uri="http://purl.org/dc/terms/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099F6A7A-3B23-4FA0-87FC-E3086027C02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010bd29-76c8-44b3-a51a-3aaade979f68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EEEA7957-7608-46B3-B175-4B6EEE05C61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6779</TotalTime>
  <Words>345</Words>
  <Application>Microsoft Office PowerPoint</Application>
  <PresentationFormat>On-screen Show (4:3)</PresentationFormat>
  <Paragraphs>108</Paragraphs>
  <Slides>13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Biotics 5 Pilot testing kick-off call Tuesday july 31, 2012 2:30 – 4:00 PM EST</vt:lpstr>
      <vt:lpstr>Agenda</vt:lpstr>
      <vt:lpstr>Accessing Biotics 5 Shared Instance</vt:lpstr>
      <vt:lpstr>What’s in this release</vt:lpstr>
      <vt:lpstr>Demo Outline</vt:lpstr>
      <vt:lpstr>Online Help and Support</vt:lpstr>
      <vt:lpstr>How to Access Online Help</vt:lpstr>
      <vt:lpstr>Test Plan</vt:lpstr>
      <vt:lpstr>How to Contact Support</vt:lpstr>
      <vt:lpstr>Release Schedule</vt:lpstr>
      <vt:lpstr>Upcoming Meeting Schedule</vt:lpstr>
      <vt:lpstr>Biotics 5 Road Map</vt:lpstr>
      <vt:lpstr>Discussion</vt:lpstr>
    </vt:vector>
  </TitlesOfParts>
  <Company>NatureServe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Marketing Strategy</dc:title>
  <dc:creator>Kyle Copas</dc:creator>
  <cp:lastModifiedBy>whitney_weber</cp:lastModifiedBy>
  <cp:revision>299</cp:revision>
  <cp:lastPrinted>2012-04-19T17:27:33Z</cp:lastPrinted>
  <dcterms:created xsi:type="dcterms:W3CDTF">2010-06-22T21:10:03Z</dcterms:created>
  <dcterms:modified xsi:type="dcterms:W3CDTF">2012-07-31T19:46:01Z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0x0101004F87FD8A8E7F5F48B79DE748D389170D</vt:lpwstr>
  </property>
</Properties>
</file>