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2" r:id="rId5"/>
    <p:sldId id="333" r:id="rId6"/>
    <p:sldId id="334" r:id="rId7"/>
    <p:sldId id="329" r:id="rId8"/>
    <p:sldId id="322" r:id="rId9"/>
    <p:sldId id="336" r:id="rId10"/>
    <p:sldId id="337" r:id="rId11"/>
    <p:sldId id="335" r:id="rId12"/>
    <p:sldId id="338" r:id="rId13"/>
    <p:sldId id="31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A3C"/>
    <a:srgbClr val="FAC864"/>
    <a:srgbClr val="003366"/>
    <a:srgbClr val="FFD32F"/>
    <a:srgbClr val="BFE29C"/>
    <a:srgbClr val="DCE0E4"/>
    <a:srgbClr val="CBCBCB"/>
    <a:srgbClr val="343536"/>
    <a:srgbClr val="E5BF87"/>
    <a:srgbClr val="365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2" autoAdjust="0"/>
    <p:restoredTop sz="94607" autoAdjust="0"/>
  </p:normalViewPr>
  <p:slideViewPr>
    <p:cSldViewPr snapToGrid="0" snapToObjects="1">
      <p:cViewPr>
        <p:scale>
          <a:sx n="80" d="100"/>
          <a:sy n="80" d="100"/>
        </p:scale>
        <p:origin x="-518" y="-6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3158" y="4342465"/>
            <a:ext cx="5031685" cy="4116049"/>
          </a:xfrm>
        </p:spPr>
        <p:txBody>
          <a:bodyPr lIns="106576" tIns="53287" rIns="106576" bIns="53287"/>
          <a:lstStyle/>
          <a:p>
            <a:endParaRPr lang="en-US" sz="18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56946" lvl="4" indent="-228549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56946" lvl="4" indent="-228549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56946" lvl="4" indent="-228549" defTabSz="457099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2971144" lvl="6" indent="-228549" defTabSz="457099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2971144" lvl="6" indent="-228549" defTabSz="457099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2971144" lvl="6" indent="-228549" defTabSz="457099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14045" lvl="5" indent="-228549" defTabSz="457099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2971144" lvl="6" indent="-228549" defTabSz="457099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2971144" lvl="6" indent="-228549" defTabSz="457099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2971144" lvl="6" indent="-228549" defTabSz="457099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56946" lvl="4" indent="-228549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2971144" lvl="6" indent="-228549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2971144" lvl="6" indent="-228549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685648" lvl="1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514045" lvl="5" indent="-228549">
              <a:buFont typeface="+mj-lt"/>
              <a:buAutoNum type="arabicPeriod"/>
            </a:pPr>
            <a:endParaRPr lang="en-US" b="1" baseline="0" dirty="0" smtClean="0"/>
          </a:p>
          <a:p>
            <a:pPr marL="2514045" lvl="5" indent="-228549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Biotics</a:t>
            </a:r>
            <a:r>
              <a:rPr lang="en-US" dirty="0" smtClean="0"/>
              <a:t>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</a:t>
            </a:r>
            <a:r>
              <a:rPr lang="en-US" dirty="0" err="1" smtClean="0"/>
              <a:t>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56946" lvl="4" indent="-228549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56946" lvl="4" indent="-228549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56946" lvl="4" indent="-228549" defTabSz="457099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2971144" lvl="6" indent="-228549" defTabSz="457099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2971144" lvl="6" indent="-228549" defTabSz="457099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2971144" lvl="6" indent="-228549" defTabSz="457099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14045" lvl="5" indent="-228549" defTabSz="457099"/>
            <a:r>
              <a:rPr lang="en-US" b="0" baseline="0" dirty="0" smtClean="0"/>
              <a:t>With release of </a:t>
            </a:r>
            <a:r>
              <a:rPr lang="en-US" b="0" baseline="0" dirty="0" err="1" smtClean="0"/>
              <a:t>Biotics</a:t>
            </a:r>
            <a:r>
              <a:rPr lang="en-US" b="0" baseline="0" dirty="0" smtClean="0"/>
              <a:t> 5 in 2013 we will enter the last 12 month of this stage</a:t>
            </a:r>
          </a:p>
          <a:p>
            <a:pPr marL="2971144" lvl="6" indent="-228549" defTabSz="457099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2971144" lvl="6" indent="-228549" defTabSz="457099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2971144" lvl="6" indent="-228549" defTabSz="457099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56946" lvl="4" indent="-228549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</a:t>
            </a:r>
            <a:r>
              <a:rPr lang="en-US" b="0" baseline="0" dirty="0" err="1" smtClean="0"/>
              <a:t>Biotics</a:t>
            </a:r>
            <a:r>
              <a:rPr lang="en-US" b="0" baseline="0" dirty="0" smtClean="0"/>
              <a:t> 4</a:t>
            </a:r>
          </a:p>
          <a:p>
            <a:pPr marL="2971144" lvl="6" indent="-228549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2971144" lvl="6" indent="-228549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</a:t>
            </a:r>
            <a:r>
              <a:rPr lang="en-US" b="0" baseline="0" dirty="0" err="1" smtClean="0"/>
              <a:t>Biotics</a:t>
            </a:r>
            <a:r>
              <a:rPr lang="en-US" b="0" baseline="0" dirty="0" smtClean="0"/>
              <a:t> 4 online help archives</a:t>
            </a:r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685648" lvl="1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971144" lvl="6" indent="-228549">
              <a:buFont typeface="Arial" pitchFamily="34" charset="0"/>
              <a:buChar char="•"/>
            </a:pPr>
            <a:endParaRPr lang="en-US" b="0" baseline="0" dirty="0" smtClean="0"/>
          </a:p>
          <a:p>
            <a:pPr marL="2514045" lvl="5" indent="-228549">
              <a:buFont typeface="+mj-lt"/>
              <a:buAutoNum type="arabicPeriod"/>
            </a:pPr>
            <a:endParaRPr lang="en-US" b="1" baseline="0" dirty="0" smtClean="0"/>
          </a:p>
          <a:p>
            <a:pPr marL="2514045" lvl="5" indent="-228549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3158" y="4342464"/>
            <a:ext cx="5031685" cy="4116049"/>
          </a:xfrm>
        </p:spPr>
        <p:txBody>
          <a:bodyPr lIns="106599" tIns="53299" rIns="106599" bIns="53299"/>
          <a:lstStyle/>
          <a:p>
            <a:endParaRPr lang="en-US" sz="18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3158" y="4342464"/>
            <a:ext cx="5031685" cy="4116049"/>
          </a:xfrm>
        </p:spPr>
        <p:txBody>
          <a:bodyPr lIns="106599" tIns="53299" rIns="106599" bIns="53299"/>
          <a:lstStyle/>
          <a:p>
            <a:endParaRPr lang="en-US" sz="18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oticspilot.natureserve.org/help/biotics_webhelp_entryfil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oticspilot.natureserve.org/biotics/login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oticssupport.natureserve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Biotics 5 Prototype testing</a:t>
            </a:r>
            <a:br>
              <a:rPr lang="en-US" sz="4000" dirty="0" smtClean="0"/>
            </a:br>
            <a:r>
              <a:rPr lang="en-US" sz="4000" dirty="0" smtClean="0"/>
              <a:t>spatial methodology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/>
              <a:t>Wednesday august 8, 2012</a:t>
            </a:r>
            <a:br>
              <a:rPr lang="en-US" sz="2700" i="1" dirty="0" smtClean="0"/>
            </a:br>
            <a:r>
              <a:rPr lang="en-US" sz="2700" i="1" dirty="0" smtClean="0"/>
              <a:t>2:30 – 4:00 PM EST</a:t>
            </a:r>
            <a:endParaRPr lang="en-US" sz="2700" i="1" dirty="0"/>
          </a:p>
        </p:txBody>
      </p:sp>
    </p:spTree>
    <p:extLst>
      <p:ext uri="{BB962C8B-B14F-4D97-AF65-F5344CB8AC3E}">
        <p14:creationId xmlns:p14="http://schemas.microsoft.com/office/powerpoint/2010/main" xmlns="" val="4174408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534552"/>
            <a:ext cx="3008042" cy="1357081"/>
          </a:xfrm>
        </p:spPr>
        <p:txBody>
          <a:bodyPr>
            <a:normAutofit/>
          </a:bodyPr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3148" y="1282535"/>
            <a:ext cx="8088580" cy="5152132"/>
          </a:xfrm>
        </p:spPr>
        <p:txBody>
          <a:bodyPr>
            <a:normAutofit/>
          </a:bodyPr>
          <a:lstStyle/>
          <a:p>
            <a:pPr marL="463550" indent="-460375">
              <a:buFont typeface="+mj-lt"/>
              <a:buAutoNum type="arabicPeriod"/>
            </a:pPr>
            <a:r>
              <a:rPr lang="en-US" sz="3600" dirty="0" smtClean="0"/>
              <a:t>Updates</a:t>
            </a:r>
            <a:endParaRPr lang="en-US" sz="3600" dirty="0"/>
          </a:p>
          <a:p>
            <a:pPr marL="463550" indent="-460375">
              <a:buFont typeface="+mj-lt"/>
              <a:buAutoNum type="arabicPeriod"/>
            </a:pPr>
            <a:r>
              <a:rPr lang="en-US" sz="3600" dirty="0" smtClean="0"/>
              <a:t>What’s new in the spatial model</a:t>
            </a:r>
          </a:p>
          <a:p>
            <a:pPr marL="463550" indent="-460375">
              <a:buFont typeface="+mj-lt"/>
              <a:buAutoNum type="arabicPeriod"/>
            </a:pPr>
            <a:r>
              <a:rPr lang="en-US" sz="3600" dirty="0" smtClean="0"/>
              <a:t>Spatial workflow</a:t>
            </a:r>
          </a:p>
          <a:p>
            <a:pPr marL="463550" indent="-460375">
              <a:buFont typeface="+mj-lt"/>
              <a:buAutoNum type="arabicPeriod"/>
            </a:pPr>
            <a:r>
              <a:rPr lang="en-US" sz="3600" dirty="0" smtClean="0"/>
              <a:t>Demonstration of spatial methodology</a:t>
            </a:r>
          </a:p>
          <a:p>
            <a:pPr marL="463550" indent="-460375">
              <a:buFont typeface="+mj-lt"/>
              <a:buAutoNum type="arabicPeriod"/>
            </a:pPr>
            <a:r>
              <a:rPr lang="en-US" sz="3600" dirty="0" smtClean="0"/>
              <a:t>Discussion and next steps</a:t>
            </a:r>
          </a:p>
        </p:txBody>
      </p:sp>
    </p:spTree>
    <p:extLst>
      <p:ext uri="{BB962C8B-B14F-4D97-AF65-F5344CB8AC3E}">
        <p14:creationId xmlns:p14="http://schemas.microsoft.com/office/powerpoint/2010/main" xmlns="" val="2506523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341912"/>
            <a:ext cx="8686799" cy="5092755"/>
          </a:xfrm>
        </p:spPr>
        <p:txBody>
          <a:bodyPr>
            <a:normAutofit/>
          </a:bodyPr>
          <a:lstStyle/>
          <a:p>
            <a:pPr marL="860425" indent="-396875"/>
            <a:r>
              <a:rPr lang="en-US" sz="3600" dirty="0" smtClean="0"/>
              <a:t>Spatial methodology implemented in current </a:t>
            </a:r>
            <a:r>
              <a:rPr lang="en-US" sz="3600" dirty="0" smtClean="0"/>
              <a:t>release</a:t>
            </a:r>
          </a:p>
          <a:p>
            <a:pPr marL="1255903" lvl="1" indent="-396875"/>
            <a:r>
              <a:rPr lang="en-US" sz="3200" dirty="0" smtClean="0"/>
              <a:t>Location Use Class omitted</a:t>
            </a:r>
          </a:p>
          <a:p>
            <a:pPr marL="1255903" lvl="1" indent="-396875"/>
            <a:r>
              <a:rPr lang="en-US" sz="3200" dirty="0" smtClean="0"/>
              <a:t>Separation Distance hard-coded</a:t>
            </a:r>
            <a:endParaRPr lang="en-US" sz="3200" dirty="0" smtClean="0"/>
          </a:p>
          <a:p>
            <a:pPr marL="860425" indent="-396875"/>
            <a:r>
              <a:rPr lang="en-US" sz="3600" dirty="0" smtClean="0"/>
              <a:t>Release Notes and Test Plan available in </a:t>
            </a:r>
            <a:r>
              <a:rPr lang="en-US" sz="3600" dirty="0" smtClean="0">
                <a:hlinkClick r:id="rId3"/>
              </a:rPr>
              <a:t>Help Documentation</a:t>
            </a:r>
            <a:endParaRPr lang="en-US" sz="3600" dirty="0" smtClean="0"/>
          </a:p>
          <a:p>
            <a:pPr marL="861822" indent="-857250">
              <a:buFont typeface="+mj-lt"/>
              <a:buAutoNum type="arabicPeriod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>
            <a:spLocks/>
          </p:cNvSpPr>
          <p:nvPr/>
        </p:nvSpPr>
        <p:spPr>
          <a:xfrm>
            <a:off x="318782" y="466725"/>
            <a:ext cx="8590326" cy="814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32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Trebuchet MS" pitchFamily="34" charset="0"/>
              </a:rPr>
              <a:t>What’s New in the Spatial Model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430" y="1489647"/>
            <a:ext cx="7941139" cy="469602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3033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5712903" y="981511"/>
            <a:ext cx="3229761" cy="5444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32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charset="0"/>
              <a:buNone/>
            </a:pPr>
            <a:endParaRPr lang="en-US" sz="3600" dirty="0" smtClean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352338" y="733425"/>
            <a:ext cx="2505162" cy="2343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32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3366"/>
                </a:solidFill>
                <a:latin typeface="Trebuchet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Trebuchet MS" pitchFamily="34" charset="0"/>
              </a:rPr>
              <a:t>Spatial Workflow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3315" y="95000"/>
            <a:ext cx="5589349" cy="66679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397971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56364" y="3526971"/>
            <a:ext cx="3942607" cy="1650671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2420" y="3571186"/>
            <a:ext cx="3008042" cy="13570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3"/>
              </a:rPr>
              <a:t>Demo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Forth &amp;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3600" dirty="0" smtClean="0"/>
              <a:t>Provide Feedback in </a:t>
            </a:r>
            <a:r>
              <a:rPr lang="en-US" sz="3600" dirty="0" smtClean="0">
                <a:hlinkClick r:id="rId2"/>
              </a:rPr>
              <a:t>Contact Support</a:t>
            </a:r>
            <a:r>
              <a:rPr lang="en-US" sz="3600" dirty="0" smtClean="0"/>
              <a:t>: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Workflow effectiveness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Functionality change requests</a:t>
            </a:r>
            <a:endParaRPr lang="en-US" sz="3200" i="1" dirty="0" smtClean="0"/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Other useful scenarios not included in test plan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Observed defects</a:t>
            </a:r>
            <a:endParaRPr lang="en-US" sz="3200" baseline="30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600" dirty="0" smtClean="0"/>
              <a:t>Next Meeting: </a:t>
            </a:r>
          </a:p>
          <a:p>
            <a:pPr marL="855663" lvl="1" indent="-398463">
              <a:spcBef>
                <a:spcPts val="1800"/>
              </a:spcBef>
            </a:pPr>
            <a:r>
              <a:rPr lang="en-US" sz="3200" dirty="0" smtClean="0"/>
              <a:t>Conversion process</a:t>
            </a:r>
          </a:p>
          <a:p>
            <a:pPr marL="855663" lvl="1" indent="-398463">
              <a:spcBef>
                <a:spcPts val="1800"/>
              </a:spcBef>
            </a:pPr>
            <a:r>
              <a:rPr lang="en-US" sz="3200" dirty="0" smtClean="0"/>
              <a:t>Tuesday, Aug. 14</a:t>
            </a:r>
            <a:r>
              <a:rPr lang="en-US" sz="3200" baseline="30000" dirty="0" smtClean="0"/>
              <a:t>th</a:t>
            </a:r>
          </a:p>
          <a:p>
            <a:pPr marL="855663" lvl="1" indent="-398463">
              <a:spcBef>
                <a:spcPts val="1800"/>
              </a:spcBef>
            </a:pPr>
            <a:r>
              <a:rPr lang="en-US" sz="3200" dirty="0" smtClean="0"/>
              <a:t>2:30 – 4:00 PM Eastern</a:t>
            </a:r>
            <a:endParaRPr lang="en-US" sz="3200" i="1" dirty="0" smtClean="0"/>
          </a:p>
          <a:p>
            <a:pPr>
              <a:spcBef>
                <a:spcPts val="1800"/>
              </a:spcBef>
            </a:pPr>
            <a:r>
              <a:rPr lang="en-US" sz="3600" dirty="0" smtClean="0"/>
              <a:t>Future releases: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week of each month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660"/>
            <a:ext cx="8229600" cy="48555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600" dirty="0" smtClean="0"/>
              <a:t>How are you involving others in your program?</a:t>
            </a:r>
          </a:p>
          <a:p>
            <a:pPr>
              <a:spcBef>
                <a:spcPts val="1800"/>
              </a:spcBef>
            </a:pPr>
            <a:r>
              <a:rPr lang="en-US" sz="3600" dirty="0" smtClean="0"/>
              <a:t>Any other thoughts…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C4EBBB-289D-443C-AA73-49573E0F447A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e010bd29-76c8-44b3-a51a-3aaade979f68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130</Words>
  <Application>Microsoft Office PowerPoint</Application>
  <PresentationFormat>On-screen Show (4:3)</PresentationFormat>
  <Paragraphs>93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Biotics 5 Prototype testing spatial methodology Wednesday august 8, 2012 2:30 – 4:00 PM EST</vt:lpstr>
      <vt:lpstr>Agenda</vt:lpstr>
      <vt:lpstr>Updates</vt:lpstr>
      <vt:lpstr>Slide 4</vt:lpstr>
      <vt:lpstr>Slide 5</vt:lpstr>
      <vt:lpstr>Demo</vt:lpstr>
      <vt:lpstr>Go Forth &amp; Test</vt:lpstr>
      <vt:lpstr>What’s Next</vt:lpstr>
      <vt:lpstr>Discussion</vt:lpstr>
      <vt:lpstr>Q &amp; A</vt:lpstr>
    </vt:vector>
  </TitlesOfParts>
  <Company>NatureServe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J. Nichols</dc:creator>
  <cp:lastModifiedBy>whitney_weber</cp:lastModifiedBy>
  <cp:revision>184</cp:revision>
  <cp:lastPrinted>2010-03-10T17:53:29Z</cp:lastPrinted>
  <dcterms:created xsi:type="dcterms:W3CDTF">2010-06-22T21:10:03Z</dcterms:created>
  <dcterms:modified xsi:type="dcterms:W3CDTF">2012-08-08T19:52:53Z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