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2" r:id="rId5"/>
    <p:sldId id="347" r:id="rId6"/>
    <p:sldId id="367" r:id="rId7"/>
    <p:sldId id="375" r:id="rId8"/>
    <p:sldId id="368" r:id="rId9"/>
    <p:sldId id="377" r:id="rId10"/>
    <p:sldId id="343" r:id="rId11"/>
    <p:sldId id="376" r:id="rId12"/>
    <p:sldId id="369" r:id="rId13"/>
    <p:sldId id="379" r:id="rId14"/>
    <p:sldId id="370" r:id="rId15"/>
    <p:sldId id="373" r:id="rId16"/>
    <p:sldId id="378" r:id="rId17"/>
    <p:sldId id="374" r:id="rId18"/>
    <p:sldId id="346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110" d="100"/>
          <a:sy n="110" d="100"/>
        </p:scale>
        <p:origin x="-288" y="-90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2012-08-14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2012-08-14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2012-08-14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2012-08-14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2012-08-14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2012-08-14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eserve.freshdesk.com/categories/13431/forums/53031/topics/59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eserve.freshdesk.com/categories/13431/forums/53032/topics/6001" TargetMode="External"/><Relationship Id="rId5" Type="http://schemas.openxmlformats.org/officeDocument/2006/relationships/hyperlink" Target="http://natureserve.freshdesk.com/categories/13431/forums/53032/topics/5923" TargetMode="External"/><Relationship Id="rId4" Type="http://schemas.openxmlformats.org/officeDocument/2006/relationships/hyperlink" Target="http://natureserve.freshdesk.com/categories/13431/forums/53031/topics/592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oticspilot.natureserve.org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Conversion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Tuesday, august 14,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/>
          <a:lstStyle/>
          <a:p>
            <a:r>
              <a:rPr lang="en-US" dirty="0" smtClean="0"/>
              <a:t>Preparing the Map Document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84576"/>
            <a:ext cx="8229600" cy="529242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Map Organization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Use relative path names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Group Layers to organize data layers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Repeat layers within .</a:t>
            </a:r>
            <a:r>
              <a:rPr lang="en-US" sz="3600" dirty="0" err="1" smtClean="0"/>
              <a:t>mxd</a:t>
            </a:r>
            <a:r>
              <a:rPr lang="en-US" sz="3600" dirty="0" smtClean="0"/>
              <a:t> with various legends if more than one legend is desired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/>
          <a:lstStyle/>
          <a:p>
            <a:r>
              <a:rPr lang="en-US" dirty="0" smtClean="0"/>
              <a:t>Preparing the Map Document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84576"/>
            <a:ext cx="8229600" cy="529242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Defining the layers: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General: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Define Layer Names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Set appropriate Scale Range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/>
              <a:t>Symbology</a:t>
            </a:r>
            <a:r>
              <a:rPr lang="en-US" sz="24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Symbolize appropriately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Define Legend labels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Definition: Provide Definition query, as appropriate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Fields: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Define Aliases for fields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Only make those fields VISIBLE which you would like available via the identify/query tools.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Fields of type </a:t>
            </a:r>
            <a:r>
              <a:rPr lang="en-US" sz="2400" b="1" dirty="0" smtClean="0"/>
              <a:t>Geometry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ObjectID</a:t>
            </a:r>
            <a:r>
              <a:rPr lang="en-US" sz="2400" dirty="0" smtClean="0"/>
              <a:t> must always be visible (typically </a:t>
            </a:r>
            <a:r>
              <a:rPr lang="en-US" sz="2400" b="1" dirty="0" smtClean="0"/>
              <a:t>Shape</a:t>
            </a:r>
            <a:r>
              <a:rPr lang="en-US" sz="2400" dirty="0" smtClean="0"/>
              <a:t> and </a:t>
            </a:r>
            <a:r>
              <a:rPr lang="en-US" sz="2400" b="1" dirty="0" smtClean="0"/>
              <a:t>OBJECTID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Cached vs. Dynamic map services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371598"/>
          <a:ext cx="9020174" cy="4358275"/>
        </p:xfrm>
        <a:graphic>
          <a:graphicData uri="http://schemas.openxmlformats.org/drawingml/2006/table">
            <a:tbl>
              <a:tblPr/>
              <a:tblGrid>
                <a:gridCol w="1905000"/>
                <a:gridCol w="3362325"/>
                <a:gridCol w="3752849"/>
              </a:tblGrid>
              <a:tr h="860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Cached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Performance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2800" b="0" dirty="0">
                          <a:latin typeface="Calibri"/>
                          <a:ea typeface="Times New Roman"/>
                          <a:cs typeface="Times New Roman"/>
                        </a:rPr>
                        <a:t>Improved performance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Decreased performance because needs to draw map on the fly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Application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0" dirty="0" err="1" smtClean="0">
                          <a:latin typeface="Calibri"/>
                          <a:ea typeface="Times New Roman"/>
                          <a:cs typeface="Times New Roman"/>
                        </a:rPr>
                        <a:t>Basemaps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0" dirty="0" smtClean="0">
                          <a:latin typeface="+mn-lt"/>
                          <a:ea typeface="Times New Roman"/>
                          <a:cs typeface="Times New Roman"/>
                        </a:rPr>
                        <a:t>Reference</a:t>
                      </a:r>
                      <a:r>
                        <a:rPr lang="en-US" sz="2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layers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C:\Documents and Settings\whitney_weber\Local Settings\Temporary Internet Files\Content.IE5\IZ063SDT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2405063"/>
            <a:ext cx="300036" cy="3000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None/>
            </a:pPr>
            <a:r>
              <a:rPr lang="en-US" sz="2800" b="1" dirty="0" smtClean="0">
                <a:hlinkClick r:id="rId3"/>
              </a:rPr>
              <a:t>Bugs:</a:t>
            </a:r>
          </a:p>
          <a:p>
            <a:pPr marL="861822" indent="-857250"/>
            <a:r>
              <a:rPr lang="en-US" sz="2800" dirty="0" smtClean="0">
                <a:hlinkClick r:id="rId3"/>
              </a:rPr>
              <a:t>Measure </a:t>
            </a:r>
            <a:r>
              <a:rPr lang="en-US" sz="2800" dirty="0" smtClean="0">
                <a:hlinkClick r:id="rId3"/>
              </a:rPr>
              <a:t>tool not working in IE 8 </a:t>
            </a:r>
            <a:endParaRPr lang="en-US" sz="2800" dirty="0" smtClean="0"/>
          </a:p>
          <a:p>
            <a:pPr marL="861822" indent="-857250"/>
            <a:r>
              <a:rPr lang="en-US" sz="2800" dirty="0" smtClean="0">
                <a:hlinkClick r:id="rId4"/>
              </a:rPr>
              <a:t>Feature </a:t>
            </a:r>
            <a:r>
              <a:rPr lang="en-US" sz="2800" dirty="0" smtClean="0">
                <a:hlinkClick r:id="rId4"/>
              </a:rPr>
              <a:t>Search: Add All Results to Spatial Clipboard not </a:t>
            </a:r>
            <a:r>
              <a:rPr lang="en-US" sz="2800" dirty="0" smtClean="0">
                <a:hlinkClick r:id="rId4"/>
              </a:rPr>
              <a:t>working</a:t>
            </a:r>
            <a:endParaRPr lang="en-US" sz="2800" dirty="0" smtClean="0"/>
          </a:p>
          <a:p>
            <a:pPr marL="861822" indent="-857250">
              <a:buNone/>
            </a:pPr>
            <a:r>
              <a:rPr lang="en-US" sz="2800" b="1" dirty="0" smtClean="0">
                <a:hlinkClick r:id="rId5"/>
              </a:rPr>
              <a:t>Feature Requests:</a:t>
            </a:r>
          </a:p>
          <a:p>
            <a:pPr marL="861822" indent="-857250"/>
            <a:r>
              <a:rPr lang="en-US" sz="2800" dirty="0" smtClean="0">
                <a:hlinkClick r:id="rId5"/>
              </a:rPr>
              <a:t>Indicate </a:t>
            </a:r>
            <a:r>
              <a:rPr lang="en-US" sz="2800" dirty="0" smtClean="0">
                <a:hlinkClick r:id="rId5"/>
              </a:rPr>
              <a:t>when a Filter has been applied to a layer</a:t>
            </a:r>
            <a:endParaRPr lang="en-US" sz="2800" dirty="0" smtClean="0"/>
          </a:p>
          <a:p>
            <a:pPr marL="861822" indent="-857250"/>
            <a:r>
              <a:rPr lang="en-US" sz="2800" dirty="0" smtClean="0">
                <a:hlinkClick r:id="rId6"/>
              </a:rPr>
              <a:t>Default </a:t>
            </a:r>
            <a:r>
              <a:rPr lang="en-US" sz="2800" dirty="0" smtClean="0">
                <a:hlinkClick r:id="rId6"/>
              </a:rPr>
              <a:t>for Feature Search?</a:t>
            </a:r>
            <a:r>
              <a:rPr lang="en-US" sz="2800" dirty="0" smtClean="0"/>
              <a:t> </a:t>
            </a:r>
          </a:p>
          <a:p>
            <a:pPr marL="861822" indent="-857250"/>
            <a:endParaRPr lang="en-US" sz="2800" b="1" dirty="0" smtClean="0"/>
          </a:p>
          <a:p>
            <a:pPr marL="861822" indent="-857250"/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/>
              <a:t>Milestone 2: </a:t>
            </a:r>
            <a:endParaRPr lang="en-US" sz="36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September 6</a:t>
            </a:r>
            <a:r>
              <a:rPr lang="en-US" sz="3200" baseline="30000" dirty="0" smtClean="0"/>
              <a:t>th</a:t>
            </a:r>
            <a:endParaRPr lang="en-US" sz="3200" baseline="300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  <a:endParaRPr lang="en-US" sz="3200" i="1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Future releases: </a:t>
            </a:r>
            <a:endParaRPr lang="en-US" sz="36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Thursday </a:t>
            </a:r>
            <a:r>
              <a:rPr lang="en-US" sz="3200" dirty="0" smtClean="0"/>
              <a:t>of each </a:t>
            </a:r>
            <a:r>
              <a:rPr lang="en-US" sz="3200" dirty="0" smtClean="0"/>
              <a:t>month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</a:t>
            </a:r>
            <a:r>
              <a:rPr lang="en-US" sz="3200" dirty="0" smtClean="0"/>
              <a:t>Eastern</a:t>
            </a:r>
            <a:endParaRPr lang="en-US" sz="3200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lnSpcReduction="10000"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Updates</a:t>
            </a:r>
            <a:endParaRPr lang="en-US" sz="3000" dirty="0"/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Providing Biotics 4 for conversion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Converting Biotics 4 spatial data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Spatial data</a:t>
            </a:r>
          </a:p>
          <a:p>
            <a:pPr lvl="2"/>
            <a:r>
              <a:rPr lang="en-US" sz="2600" dirty="0" smtClean="0"/>
              <a:t>Base layers vs. Reference layers</a:t>
            </a:r>
          </a:p>
          <a:p>
            <a:pPr lvl="2"/>
            <a:r>
              <a:rPr lang="en-US" sz="2600" dirty="0" smtClean="0"/>
              <a:t>Determine which layers in Navigator</a:t>
            </a:r>
          </a:p>
          <a:p>
            <a:pPr lvl="2"/>
            <a:r>
              <a:rPr lang="en-US" sz="2600" dirty="0" smtClean="0"/>
              <a:t>Determine which layers used for Spatial calculation</a:t>
            </a:r>
          </a:p>
          <a:p>
            <a:pPr lvl="2"/>
            <a:r>
              <a:rPr lang="en-US" sz="2800" dirty="0" smtClean="0"/>
              <a:t>Preparing the map document</a:t>
            </a:r>
          </a:p>
          <a:p>
            <a:pPr lvl="2"/>
            <a:r>
              <a:rPr lang="en-US" sz="2800" dirty="0" smtClean="0"/>
              <a:t>What to provide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Next steps and discussion</a:t>
            </a: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352551"/>
          <a:ext cx="9144000" cy="5095271"/>
        </p:xfrm>
        <a:graphic>
          <a:graphicData uri="http://schemas.openxmlformats.org/drawingml/2006/table">
            <a:tbl>
              <a:tblPr/>
              <a:tblGrid>
                <a:gridCol w="1696728"/>
                <a:gridCol w="7447272"/>
              </a:tblGrid>
              <a:tr h="1468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Who?</a:t>
                      </a:r>
                      <a:endParaRPr lang="en-US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What?</a:t>
                      </a:r>
                      <a:endParaRPr lang="en-US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2062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Member Program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Update Biotics to the most recent version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Clean up database (DBIC)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Provide database to NatureServe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468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NatureServe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Migrate Oracle database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Update Oracle tables/views to accommodate changes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09600" y="246063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Providing Biotics 4 for Conversion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Biotics 4 for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76"/>
            <a:ext cx="8343900" cy="4941587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Db_upgrade_history.txt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Dbic.rpt</a:t>
            </a:r>
            <a:endParaRPr lang="en-US" dirty="0" smtClean="0"/>
          </a:p>
          <a:p>
            <a:r>
              <a:rPr lang="en-US" b="1" dirty="0" smtClean="0"/>
              <a:t>Tablespace_sizes.log</a:t>
            </a:r>
            <a:endParaRPr lang="en-US" dirty="0" smtClean="0"/>
          </a:p>
          <a:p>
            <a:r>
              <a:rPr lang="en-US" b="1" dirty="0" smtClean="0"/>
              <a:t>Biotics backup zip file</a:t>
            </a:r>
            <a:endParaRPr lang="en-US" dirty="0" smtClean="0"/>
          </a:p>
          <a:p>
            <a:pPr lvl="1"/>
            <a:r>
              <a:rPr lang="en-US" b="1" dirty="0" smtClean="0"/>
              <a:t>BIOTICS folder</a:t>
            </a:r>
          </a:p>
          <a:p>
            <a:pPr lvl="1"/>
            <a:r>
              <a:rPr lang="en-US" b="1" dirty="0" smtClean="0"/>
              <a:t>Biotics_del.dmp</a:t>
            </a:r>
          </a:p>
          <a:p>
            <a:pPr lvl="1"/>
            <a:r>
              <a:rPr lang="en-US" b="1" dirty="0" smtClean="0"/>
              <a:t>Biotics_user.dmp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036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Biotics 4 Spatial Data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209676"/>
          <a:ext cx="9144000" cy="5589714"/>
        </p:xfrm>
        <a:graphic>
          <a:graphicData uri="http://schemas.openxmlformats.org/drawingml/2006/table">
            <a:tbl>
              <a:tblPr/>
              <a:tblGrid>
                <a:gridCol w="1696728"/>
                <a:gridCol w="7447272"/>
              </a:tblGrid>
              <a:tr h="1468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Who?</a:t>
                      </a:r>
                      <a:endParaRPr lang="en-US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What?</a:t>
                      </a:r>
                      <a:endParaRPr lang="en-US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2062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Member Program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Provide managed layer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shapefiles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Identify reference map layers needed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Confirm source and format of hosted map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Prepare Map Document (.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mxd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and zipped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 layers to be hosted by NatureServe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468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NatureServe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Import  managed layer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shapefiles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into Oracle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geodatabase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Configure reference map services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Biotics 4 Spatial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dirty="0" smtClean="0"/>
              <a:t>Estimated: </a:t>
            </a:r>
          </a:p>
          <a:p>
            <a:pPr lvl="1"/>
            <a:r>
              <a:rPr lang="en-US" sz="2800" dirty="0" smtClean="0"/>
              <a:t>Biotics 4 SF is buffered with </a:t>
            </a:r>
            <a:r>
              <a:rPr lang="en-US" sz="2800" dirty="0" err="1" smtClean="0"/>
              <a:t>Locational</a:t>
            </a:r>
            <a:r>
              <a:rPr lang="en-US" sz="2800" dirty="0" smtClean="0"/>
              <a:t> Uncertainty Distance to become the Biotics 5 SF.</a:t>
            </a:r>
          </a:p>
          <a:p>
            <a:pPr lvl="1"/>
            <a:r>
              <a:rPr lang="en-US" sz="2800" dirty="0" smtClean="0"/>
              <a:t>Observation Feature can be created from current SF, in different application, if desired. </a:t>
            </a:r>
          </a:p>
          <a:p>
            <a:pPr lvl="0"/>
            <a:r>
              <a:rPr lang="en-US" sz="3200" dirty="0" smtClean="0"/>
              <a:t>Negligible:  </a:t>
            </a:r>
          </a:p>
          <a:p>
            <a:pPr lvl="1"/>
            <a:r>
              <a:rPr lang="en-US" sz="2800" dirty="0" smtClean="0"/>
              <a:t>Direct conversion.</a:t>
            </a:r>
          </a:p>
          <a:p>
            <a:pPr lvl="1"/>
            <a:r>
              <a:rPr lang="en-US" sz="2800" dirty="0" smtClean="0"/>
              <a:t>Observation Feature can be created from Biotics 4 SF, in different application, if desired.</a:t>
            </a:r>
          </a:p>
          <a:p>
            <a:pPr lvl="0"/>
            <a:r>
              <a:rPr lang="en-US" sz="3200" dirty="0" smtClean="0"/>
              <a:t>Linear &amp; Delimited:  </a:t>
            </a:r>
          </a:p>
          <a:p>
            <a:pPr lvl="1"/>
            <a:r>
              <a:rPr lang="en-US" sz="2800" dirty="0" smtClean="0"/>
              <a:t>Direct conversion.</a:t>
            </a:r>
          </a:p>
          <a:p>
            <a:pPr lvl="1"/>
            <a:r>
              <a:rPr lang="en-US" sz="2800" dirty="0" smtClean="0"/>
              <a:t>Observation Feature cannot be created from Biotics 4 SF since it includes </a:t>
            </a:r>
            <a:r>
              <a:rPr lang="en-US" sz="2800" dirty="0" err="1" smtClean="0"/>
              <a:t>locational</a:t>
            </a:r>
            <a:r>
              <a:rPr lang="en-US" sz="2800" dirty="0" smtClean="0"/>
              <a:t> uncertainty in the mapped feature.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Spatial data for use with Biotics 5 map viewer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 cstate="print"/>
          <a:srcRect l="23718" t="27105" r="35577" b="34497"/>
          <a:stretch>
            <a:fillRect/>
          </a:stretch>
        </p:blipFill>
        <p:spPr bwMode="auto">
          <a:xfrm>
            <a:off x="1028701" y="1552575"/>
            <a:ext cx="708659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data for use with Biotics 5 map viewer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2" y="1190625"/>
          <a:ext cx="9144001" cy="5400676"/>
        </p:xfrm>
        <a:graphic>
          <a:graphicData uri="http://schemas.openxmlformats.org/drawingml/2006/table">
            <a:tbl>
              <a:tblPr/>
              <a:tblGrid>
                <a:gridCol w="1476672"/>
                <a:gridCol w="3597018"/>
                <a:gridCol w="4070311"/>
              </a:tblGrid>
              <a:tr h="500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Basemaps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Reference Layer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Purpose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Visual background and geographical context; locational reference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Interactive </a:t>
                      </a: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use, as described </a:t>
                      </a: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below; </a:t>
                      </a: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Layers not available within </a:t>
                      </a:r>
                      <a:r>
                        <a:rPr lang="en-US" sz="2000" b="0" dirty="0" err="1" smtClean="0">
                          <a:latin typeface="+mn-lt"/>
                          <a:ea typeface="Times New Roman"/>
                          <a:cs typeface="Times New Roman"/>
                        </a:rPr>
                        <a:t>Basemaps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Use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Alter visibility of layers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Identify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Search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Filter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Copy feature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Spatial Calculation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Alter visibility of layers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Identify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Search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Filter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Copy feature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Spatial Calculation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Provided 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esri (default)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your agency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Bing (requires valid usage key)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your agency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3747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Layers Currently in Navigator?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800" dirty="0" smtClean="0"/>
              <a:t>Layers referenced currently in </a:t>
            </a:r>
            <a:r>
              <a:rPr lang="en-US" sz="5800" dirty="0" err="1" smtClean="0"/>
              <a:t>Mapper’s</a:t>
            </a:r>
            <a:r>
              <a:rPr lang="en-US" sz="5800" dirty="0" smtClean="0"/>
              <a:t> Navigator</a:t>
            </a:r>
          </a:p>
          <a:p>
            <a:pPr lvl="1" indent="0">
              <a:buNone/>
            </a:pPr>
            <a:r>
              <a:rPr lang="en-US" sz="2900" i="1" dirty="0" smtClean="0"/>
              <a:t>SELECT THEME.*, THEME_LOCATION.LOCATION FROM THEME, THEME_LOCATION WHERE THEME.LOCATION_KEY = THEME_LOCATION.LOCATION_KEY</a:t>
            </a:r>
          </a:p>
          <a:p>
            <a:pPr lvl="1" indent="0">
              <a:buNone/>
            </a:pPr>
            <a:endParaRPr lang="en-US" sz="2900" dirty="0" smtClean="0"/>
          </a:p>
          <a:p>
            <a:r>
              <a:rPr lang="en-US" sz="6500" dirty="0" smtClean="0"/>
              <a:t>Layers used in spatial attribute calculation</a:t>
            </a:r>
          </a:p>
          <a:p>
            <a:pPr lvl="1" indent="0">
              <a:buNone/>
            </a:pPr>
            <a:r>
              <a:rPr lang="en-US" sz="2900" i="1" dirty="0" smtClean="0"/>
              <a:t>SELECT THEME.THEME_ID, THEME.THEME_NAME, THEME.THEME_SRC, THEME_LOCATION.LOCATION FROM THEME, THEME_LOCATION WHERE THEME_ID IN (SELECT SOURCE_THEME_ID FROM AD_CALC_SPAT_ATT WHERE SOURCE_THEME_ID IS NOT NULL) AND THEME.LOCATION_KEY = THEME_LOCATION.LOCATION_KEY</a:t>
            </a:r>
            <a:endParaRPr lang="en-US" sz="2900" dirty="0" smtClean="0"/>
          </a:p>
          <a:p>
            <a:pPr lvl="1"/>
            <a:r>
              <a:rPr lang="en-US" sz="5800" dirty="0" smtClean="0"/>
              <a:t>Provide as reference layer </a:t>
            </a:r>
          </a:p>
          <a:p>
            <a:pPr lvl="1"/>
            <a:r>
              <a:rPr lang="en-US" sz="5800" dirty="0" smtClean="0"/>
              <a:t>Unwanted spatial attribute(s)? </a:t>
            </a:r>
          </a:p>
          <a:p>
            <a:pPr lvl="2"/>
            <a:r>
              <a:rPr lang="en-US" sz="5800" dirty="0" smtClean="0"/>
              <a:t>What to do with the current data if it is no longer to be calculated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7111</TotalTime>
  <Words>598</Words>
  <Application>Microsoft Office PowerPoint</Application>
  <PresentationFormat>On-screen Show (4:3)</PresentationFormat>
  <Paragraphs>189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Biotics 5 Prototype testing Conversion Tuesday, august 14, 2012 2:30 – 4:00 PM EST</vt:lpstr>
      <vt:lpstr>Agenda</vt:lpstr>
      <vt:lpstr>Slide 3</vt:lpstr>
      <vt:lpstr>Providing Biotics 4 for Conversion</vt:lpstr>
      <vt:lpstr>Conversion Biotics 4 Spatial Data</vt:lpstr>
      <vt:lpstr>Converting Biotics 4 Spatial Data</vt:lpstr>
      <vt:lpstr>Spatial data for use with Biotics 5 map viewer</vt:lpstr>
      <vt:lpstr>Spatial data for use with Biotics 5 map viewer</vt:lpstr>
      <vt:lpstr>Which Layers Currently in Navigator?</vt:lpstr>
      <vt:lpstr>Preparing the Map Document</vt:lpstr>
      <vt:lpstr>Preparing the Map Document</vt:lpstr>
      <vt:lpstr>Cached vs. Dynamic map services</vt:lpstr>
      <vt:lpstr>Testing</vt:lpstr>
      <vt:lpstr>Upcoming Meeting Schedule</vt:lpstr>
      <vt:lpstr>Discussion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 Weber</cp:lastModifiedBy>
  <cp:revision>327</cp:revision>
  <cp:lastPrinted>2012-04-19T17:27:33Z</cp:lastPrinted>
  <dcterms:created xsi:type="dcterms:W3CDTF">2010-06-22T21:10:03Z</dcterms:created>
  <dcterms:modified xsi:type="dcterms:W3CDTF">2012-08-14T17:04:15Z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